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5" r:id="rId5"/>
    <p:sldId id="259" r:id="rId6"/>
    <p:sldId id="292" r:id="rId7"/>
    <p:sldId id="293" r:id="rId8"/>
    <p:sldId id="263" r:id="rId9"/>
    <p:sldId id="264" r:id="rId10"/>
    <p:sldId id="275" r:id="rId11"/>
    <p:sldId id="294" r:id="rId12"/>
    <p:sldId id="295" r:id="rId13"/>
    <p:sldId id="266" r:id="rId14"/>
    <p:sldId id="277" r:id="rId15"/>
    <p:sldId id="280" r:id="rId16"/>
    <p:sldId id="278" r:id="rId17"/>
    <p:sldId id="281" r:id="rId18"/>
    <p:sldId id="283" r:id="rId19"/>
    <p:sldId id="290" r:id="rId20"/>
    <p:sldId id="287" r:id="rId21"/>
    <p:sldId id="289" r:id="rId22"/>
    <p:sldId id="291" r:id="rId23"/>
    <p:sldId id="261" r:id="rId24"/>
  </p:sldIdLst>
  <p:sldSz cx="18288000" cy="10287000"/>
  <p:notesSz cx="6858000" cy="9144000"/>
  <p:embeddedFontLst>
    <p:embeddedFont>
      <p:font typeface="Book Antiqua" panose="02040602050305030304" pitchFamily="18" charset="0"/>
      <p:regular r:id="rId25"/>
      <p:bold r:id="rId26"/>
      <p:italic r:id="rId27"/>
      <p:boldItalic r:id="rId28"/>
    </p:embeddedFont>
    <p:embeddedFont>
      <p:font typeface="Montserrat ExtraBold" panose="020B0604020202020204" charset="0"/>
      <p:bold r:id="rId29"/>
      <p:boldItalic r:id="rId30"/>
    </p:embeddedFont>
    <p:embeddedFont>
      <p:font typeface="Georgia" panose="02040502050405020303" pitchFamily="18" charset="0"/>
      <p:regular r:id="rId31"/>
      <p:bold r:id="rId32"/>
      <p:italic r:id="rId33"/>
      <p:boldItalic r:id="rId34"/>
    </p:embeddedFont>
    <p:embeddedFont>
      <p:font typeface="Poppins" panose="020B0604020202020204" charset="0"/>
      <p:regular r:id="rId35"/>
      <p:bold r:id="rId36"/>
      <p:italic r:id="rId37"/>
      <p:boldItalic r:id="rId38"/>
    </p:embeddedFont>
    <p:embeddedFont>
      <p:font typeface="Poppins Heavy" panose="020B0604020202020204" charset="0"/>
      <p:regular r:id="rId39"/>
    </p:embeddedFont>
    <p:embeddedFont>
      <p:font typeface="Poppins Ultra-Bold" panose="020B0604020202020204" charset="0"/>
      <p:regular r:id="rId40"/>
    </p:embeddedFont>
    <p:embeddedFont>
      <p:font typeface="Lato" panose="020B0604020202020204" charset="0"/>
      <p:regular r:id="rId41"/>
      <p:bold r:id="rId42"/>
      <p:italic r:id="rId43"/>
      <p:boldItalic r:id="rId44"/>
    </p:embeddedFont>
    <p:embeddedFont>
      <p:font typeface="Lato Italics" panose="020B0604020202020204" charset="0"/>
      <p:regular r:id="rId45"/>
    </p:embeddedFont>
    <p:embeddedFont>
      <p:font typeface="Lato Bold" panose="020B0604020202020204" charset="0"/>
      <p:regular r:id="rId46"/>
    </p:embeddedFont>
    <p:embeddedFont>
      <p:font typeface="Calibri" panose="020F0502020204030204" pitchFamily="3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Varela Round" panose="020B0604020202020204" charset="0"/>
      <p:regular r:id="rId55"/>
    </p:embeddedFont>
    <p:embeddedFont>
      <p:font typeface="Tw Cen MT" panose="020B06020201040206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1FF"/>
    <a:srgbClr val="2B4A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font" Target="fonts/font33.fntdata"/><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4901130" y="1860460"/>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fr-FR" dirty="0"/>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9" name="TextBox 9"/>
          <p:cNvSpPr txBox="1"/>
          <p:nvPr/>
        </p:nvSpPr>
        <p:spPr>
          <a:xfrm>
            <a:off x="4292215" y="-280113"/>
            <a:ext cx="12616379" cy="1124795"/>
          </a:xfrm>
          <a:prstGeom prst="rect">
            <a:avLst/>
          </a:prstGeom>
        </p:spPr>
        <p:txBody>
          <a:bodyPr lIns="0" tIns="0" rIns="0" bIns="0" rtlCol="0" anchor="t">
            <a:spAutoFit/>
          </a:bodyPr>
          <a:lstStyle/>
          <a:p>
            <a:pPr>
              <a:lnSpc>
                <a:spcPts val="10499"/>
              </a:lnSpc>
            </a:pPr>
            <a:r>
              <a:rPr lang="fr-FR" sz="3200" spc="999" dirty="0">
                <a:solidFill>
                  <a:srgbClr val="5271FF"/>
                </a:solidFill>
                <a:latin typeface="Poppins Heavy"/>
              </a:rPr>
              <a:t>Projet</a:t>
            </a:r>
            <a:r>
              <a:rPr lang="en-US" sz="3200" spc="999" dirty="0">
                <a:solidFill>
                  <a:srgbClr val="5271FF"/>
                </a:solidFill>
                <a:latin typeface="Poppins Heavy"/>
              </a:rPr>
              <a:t> de Machine learning</a:t>
            </a:r>
          </a:p>
        </p:txBody>
      </p:sp>
      <p:sp>
        <p:nvSpPr>
          <p:cNvPr id="10" name="TextBox 10"/>
          <p:cNvSpPr txBox="1"/>
          <p:nvPr/>
        </p:nvSpPr>
        <p:spPr>
          <a:xfrm>
            <a:off x="1863249" y="3590815"/>
            <a:ext cx="10927743" cy="2677656"/>
          </a:xfrm>
          <a:prstGeom prst="rect">
            <a:avLst/>
          </a:prstGeom>
        </p:spPr>
        <p:txBody>
          <a:bodyPr wrap="square" lIns="0" tIns="0" rIns="0" bIns="0" rtlCol="0" anchor="t">
            <a:spAutoFit/>
          </a:bodyPr>
          <a:lstStyle/>
          <a:p>
            <a:pPr algn="ctr"/>
            <a:r>
              <a:rPr lang="fr-FR" sz="5400" spc="600" dirty="0">
                <a:solidFill>
                  <a:srgbClr val="2B4A9D"/>
                </a:solidFill>
                <a:latin typeface="Poppins Heavy"/>
              </a:rPr>
              <a:t>Prédiction de la Consommation d'Energie des Bâtiments de Seattle</a:t>
            </a:r>
            <a:r>
              <a:rPr lang="fr-FR" sz="6600" spc="600" dirty="0">
                <a:solidFill>
                  <a:srgbClr val="2B4A9D"/>
                </a:solidFill>
                <a:latin typeface="Poppins Heavy"/>
              </a:rPr>
              <a:t> </a:t>
            </a:r>
          </a:p>
        </p:txBody>
      </p:sp>
      <p:sp>
        <p:nvSpPr>
          <p:cNvPr id="11" name="TextBox 11"/>
          <p:cNvSpPr txBox="1"/>
          <p:nvPr/>
        </p:nvSpPr>
        <p:spPr>
          <a:xfrm>
            <a:off x="981908" y="7553586"/>
            <a:ext cx="12863411" cy="2871171"/>
          </a:xfrm>
          <a:prstGeom prst="rect">
            <a:avLst/>
          </a:prstGeom>
        </p:spPr>
        <p:txBody>
          <a:bodyPr wrap="square" lIns="0" tIns="0" rIns="0" bIns="0" rtlCol="0" anchor="t">
            <a:spAutoFit/>
          </a:bodyPr>
          <a:lstStyle/>
          <a:p>
            <a:r>
              <a:rPr lang="fr-FR" sz="2400" u="sng" spc="300" dirty="0">
                <a:solidFill>
                  <a:srgbClr val="2B4A9D"/>
                </a:solidFill>
                <a:latin typeface="Lato"/>
              </a:rPr>
              <a:t>Réalisé</a:t>
            </a:r>
            <a:r>
              <a:rPr lang="en-US" sz="2400" u="sng" spc="300" dirty="0">
                <a:solidFill>
                  <a:srgbClr val="2B4A9D"/>
                </a:solidFill>
                <a:latin typeface="Lato"/>
              </a:rPr>
              <a:t> par</a:t>
            </a:r>
            <a:r>
              <a:rPr lang="en-US" sz="2400" spc="300" dirty="0">
                <a:solidFill>
                  <a:srgbClr val="2B4A9D"/>
                </a:solidFill>
                <a:latin typeface="Lato"/>
              </a:rPr>
              <a:t>:</a:t>
            </a:r>
          </a:p>
          <a:p>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Marie Agathe SECK</a:t>
            </a:r>
          </a:p>
          <a:p>
            <a:r>
              <a:rPr lang="fr-FR"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Diakhou</a:t>
            </a:r>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 NDAO</a:t>
            </a:r>
          </a:p>
          <a:p>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Pathé DIAGNE</a:t>
            </a:r>
          </a:p>
          <a:p>
            <a:r>
              <a:rPr lang="en-US" sz="2400" b="1" spc="300" dirty="0">
                <a:solidFill>
                  <a:srgbClr val="2B4A9D"/>
                </a:solidFill>
                <a:latin typeface="Calibri" panose="020F0502020204030204" pitchFamily="34" charset="0"/>
                <a:ea typeface="Calibri" panose="020F0502020204030204" pitchFamily="34" charset="0"/>
                <a:cs typeface="Calibri" panose="020F0502020204030204" pitchFamily="34" charset="0"/>
              </a:rPr>
              <a:t>Fallou BADJI</a:t>
            </a:r>
          </a:p>
          <a:p>
            <a:pPr>
              <a:lnSpc>
                <a:spcPts val="4200"/>
              </a:lnSpc>
            </a:pPr>
            <a:endParaRPr lang="fr-FR" sz="3000" spc="300" dirty="0">
              <a:solidFill>
                <a:srgbClr val="000000"/>
              </a:solidFill>
              <a:latin typeface="Lato"/>
            </a:endParaRPr>
          </a:p>
          <a:p>
            <a:pPr>
              <a:lnSpc>
                <a:spcPts val="4200"/>
              </a:lnSpc>
            </a:pPr>
            <a:endParaRPr lang="en-US" sz="3000" spc="300" dirty="0">
              <a:solidFill>
                <a:srgbClr val="000000"/>
              </a:solidFill>
              <a:latin typeface="Lato"/>
            </a:endParaRPr>
          </a:p>
        </p:txBody>
      </p:sp>
      <p:sp>
        <p:nvSpPr>
          <p:cNvPr id="13" name="Freeform 13"/>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2">
              <a:alphaModFix amt="69000"/>
              <a:extLst>
                <a:ext uri="{96DAC541-7B7A-43D3-8B79-37D633B846F1}">
                  <asvg:svgBlip xmlns="" xmlns:asvg="http://schemas.microsoft.com/office/drawing/2016/SVG/main" r:embed="rId3"/>
                </a:ext>
              </a:extLst>
            </a:blip>
            <a:stretch>
              <a:fillRect/>
            </a:stretch>
          </a:blipFill>
        </p:spPr>
      </p:sp>
      <p:grpSp>
        <p:nvGrpSpPr>
          <p:cNvPr id="14" name="Group 14"/>
          <p:cNvGrpSpPr/>
          <p:nvPr/>
        </p:nvGrpSpPr>
        <p:grpSpPr>
          <a:xfrm>
            <a:off x="0" y="0"/>
            <a:ext cx="541602" cy="10287000"/>
            <a:chOff x="0" y="0"/>
            <a:chExt cx="157867" cy="2998468"/>
          </a:xfrm>
        </p:grpSpPr>
        <p:sp>
          <p:nvSpPr>
            <p:cNvPr id="15" name="Freeform 15"/>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sp>
      </p:grpSp>
      <p:pic>
        <p:nvPicPr>
          <p:cNvPr id="16" name="Image 15">
            <a:extLst>
              <a:ext uri="{FF2B5EF4-FFF2-40B4-BE49-F238E27FC236}">
                <a16:creationId xmlns:a16="http://schemas.microsoft.com/office/drawing/2014/main" id="{7A5793B7-48B5-4AA6-AA1A-256716EF97C5}"/>
              </a:ext>
            </a:extLst>
          </p:cNvPr>
          <p:cNvPicPr>
            <a:picLocks noChangeAspect="1"/>
          </p:cNvPicPr>
          <p:nvPr/>
        </p:nvPicPr>
        <p:blipFill>
          <a:blip r:embed="rId4"/>
          <a:stretch>
            <a:fillRect/>
          </a:stretch>
        </p:blipFill>
        <p:spPr>
          <a:xfrm>
            <a:off x="541602" y="6016"/>
            <a:ext cx="2718195" cy="1558320"/>
          </a:xfrm>
          <a:prstGeom prst="rect">
            <a:avLst/>
          </a:prstGeom>
        </p:spPr>
      </p:pic>
      <p:pic>
        <p:nvPicPr>
          <p:cNvPr id="17" name="Picture 20">
            <a:extLst>
              <a:ext uri="{FF2B5EF4-FFF2-40B4-BE49-F238E27FC236}">
                <a16:creationId xmlns:a16="http://schemas.microsoft.com/office/drawing/2014/main" id="{8E0C587E-9CA9-494A-B4BB-8ED3498FB7E2}"/>
              </a:ext>
            </a:extLst>
          </p:cNvPr>
          <p:cNvPicPr/>
          <p:nvPr/>
        </p:nvPicPr>
        <p:blipFill>
          <a:blip r:embed="rId5"/>
          <a:stretch>
            <a:fillRect/>
          </a:stretch>
        </p:blipFill>
        <p:spPr>
          <a:xfrm>
            <a:off x="14865278" y="256674"/>
            <a:ext cx="1974921" cy="1527032"/>
          </a:xfrm>
          <a:prstGeom prst="rect">
            <a:avLst/>
          </a:prstGeom>
        </p:spPr>
      </p:pic>
      <p:sp>
        <p:nvSpPr>
          <p:cNvPr id="18" name="ZoneTexte 17">
            <a:extLst>
              <a:ext uri="{FF2B5EF4-FFF2-40B4-BE49-F238E27FC236}">
                <a16:creationId xmlns:a16="http://schemas.microsoft.com/office/drawing/2014/main" id="{9DC0FD05-A7E3-4A56-AFAB-D6AA5F96289D}"/>
              </a:ext>
            </a:extLst>
          </p:cNvPr>
          <p:cNvSpPr txBox="1"/>
          <p:nvPr/>
        </p:nvSpPr>
        <p:spPr>
          <a:xfrm>
            <a:off x="12576138" y="8328005"/>
            <a:ext cx="3276600" cy="954107"/>
          </a:xfrm>
          <a:prstGeom prst="rect">
            <a:avLst/>
          </a:prstGeom>
          <a:noFill/>
        </p:spPr>
        <p:txBody>
          <a:bodyPr wrap="square" rtlCol="0">
            <a:spAutoFit/>
          </a:bodyPr>
          <a:lstStyle/>
          <a:p>
            <a:pPr algn="ctr"/>
            <a:r>
              <a:rPr lang="fr-FR" sz="2800" u="sng" dirty="0">
                <a:solidFill>
                  <a:srgbClr val="5271FF"/>
                </a:solidFill>
              </a:rPr>
              <a:t>Formatrice </a:t>
            </a:r>
            <a:r>
              <a:rPr lang="fr-FR" sz="2800" dirty="0">
                <a:solidFill>
                  <a:srgbClr val="5271FF"/>
                </a:solidFill>
              </a:rPr>
              <a:t>: </a:t>
            </a:r>
          </a:p>
          <a:p>
            <a:pPr algn="ctr"/>
            <a:r>
              <a:rPr lang="fr-FR" sz="2800" b="1" dirty="0">
                <a:solidFill>
                  <a:srgbClr val="5271FF"/>
                </a:solidFill>
              </a:rPr>
              <a:t>Mme Mously DIAW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456687" y="140270"/>
            <a:ext cx="9135755" cy="2079031"/>
          </a:xfrm>
          <a:prstGeom prst="rect">
            <a:avLst/>
          </a:prstGeom>
        </p:spPr>
        <p:txBody>
          <a:bodyPr lIns="0" tIns="0" rIns="0" bIns="0" rtlCol="0" anchor="t">
            <a:spAutoFit/>
          </a:bodyPr>
          <a:lstStyle/>
          <a:p>
            <a:pPr algn="ctr">
              <a:lnSpc>
                <a:spcPts val="8400"/>
              </a:lnSpc>
            </a:pPr>
            <a:r>
              <a:rPr lang="fr-FR" sz="4800" spc="400" dirty="0" smtClean="0">
                <a:solidFill>
                  <a:srgbClr val="2B4A9D"/>
                </a:solidFill>
                <a:latin typeface="Poppins Ultra-Bold"/>
              </a:rPr>
              <a:t>Traitement des données manquantes</a:t>
            </a:r>
            <a:endParaRPr lang="en-US" sz="48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0" name="Image 9"/>
          <p:cNvPicPr>
            <a:picLocks noChangeAspect="1"/>
          </p:cNvPicPr>
          <p:nvPr/>
        </p:nvPicPr>
        <p:blipFill>
          <a:blip r:embed="rId2"/>
          <a:stretch>
            <a:fillRect/>
          </a:stretch>
        </p:blipFill>
        <p:spPr>
          <a:xfrm>
            <a:off x="135041" y="2229692"/>
            <a:ext cx="8219321" cy="6784826"/>
          </a:xfrm>
          <a:prstGeom prst="rect">
            <a:avLst/>
          </a:prstGeom>
        </p:spPr>
      </p:pic>
      <p:pic>
        <p:nvPicPr>
          <p:cNvPr id="11" name="Image 10"/>
          <p:cNvPicPr>
            <a:picLocks noChangeAspect="1"/>
          </p:cNvPicPr>
          <p:nvPr/>
        </p:nvPicPr>
        <p:blipFill>
          <a:blip r:embed="rId3"/>
          <a:stretch>
            <a:fillRect/>
          </a:stretch>
        </p:blipFill>
        <p:spPr>
          <a:xfrm>
            <a:off x="8851743" y="2604614"/>
            <a:ext cx="4549292" cy="5686615"/>
          </a:xfrm>
          <a:prstGeom prst="rect">
            <a:avLst/>
          </a:prstGeom>
        </p:spPr>
      </p:pic>
      <p:sp>
        <p:nvSpPr>
          <p:cNvPr id="17" name="ZoneTexte 16">
            <a:extLst>
              <a:ext uri="{FF2B5EF4-FFF2-40B4-BE49-F238E27FC236}">
                <a16:creationId xmlns:a16="http://schemas.microsoft.com/office/drawing/2014/main" id="{C9FA984D-1173-F005-BB52-06B122E1DF2A}"/>
              </a:ext>
            </a:extLst>
          </p:cNvPr>
          <p:cNvSpPr txBox="1"/>
          <p:nvPr/>
        </p:nvSpPr>
        <p:spPr>
          <a:xfrm>
            <a:off x="481640" y="9282112"/>
            <a:ext cx="7446197" cy="584775"/>
          </a:xfrm>
          <a:prstGeom prst="rect">
            <a:avLst/>
          </a:prstGeom>
          <a:noFill/>
        </p:spPr>
        <p:txBody>
          <a:bodyPr wrap="square" rtlCol="0">
            <a:spAutoFit/>
          </a:bodyPr>
          <a:lstStyle/>
          <a:p>
            <a:pPr>
              <a:buClr>
                <a:srgbClr val="000000"/>
              </a:buClr>
            </a:pPr>
            <a:r>
              <a:rPr lang="fr-FR" sz="3200" b="1" kern="0" dirty="0" err="1" smtClean="0">
                <a:solidFill>
                  <a:srgbClr val="002060"/>
                </a:solidFill>
                <a:latin typeface="Tw Cen MT" panose="020B0602020104020603" pitchFamily="34" charset="0"/>
                <a:cs typeface="Arial"/>
                <a:sym typeface="Arial"/>
              </a:rPr>
              <a:t>ENERGYSTARScore</a:t>
            </a:r>
            <a:r>
              <a:rPr lang="fr-FR" sz="3200" b="1" kern="0" dirty="0" smtClean="0">
                <a:solidFill>
                  <a:srgbClr val="002060"/>
                </a:solidFill>
                <a:latin typeface="Tw Cen MT" panose="020B0602020104020603" pitchFamily="34" charset="0"/>
                <a:cs typeface="Arial"/>
                <a:sym typeface="Arial"/>
              </a:rPr>
              <a:t> : imputation par KNN</a:t>
            </a:r>
            <a:endParaRPr lang="fr-FR" sz="3200" b="1" kern="0" dirty="0">
              <a:solidFill>
                <a:srgbClr val="002060"/>
              </a:solidFill>
              <a:latin typeface="Tw Cen MT" panose="020B0602020104020603" pitchFamily="34" charset="0"/>
              <a:cs typeface="Arial"/>
              <a:sym typeface="Arial"/>
            </a:endParaRPr>
          </a:p>
        </p:txBody>
      </p:sp>
      <p:sp>
        <p:nvSpPr>
          <p:cNvPr id="12" name="Rectangle 11"/>
          <p:cNvSpPr/>
          <p:nvPr/>
        </p:nvSpPr>
        <p:spPr>
          <a:xfrm>
            <a:off x="8708342" y="9263200"/>
            <a:ext cx="8747908" cy="584775"/>
          </a:xfrm>
          <a:prstGeom prst="rect">
            <a:avLst/>
          </a:prstGeom>
        </p:spPr>
        <p:txBody>
          <a:bodyPr wrap="none">
            <a:spAutoFit/>
          </a:bodyPr>
          <a:lstStyle/>
          <a:p>
            <a:pPr>
              <a:buClr>
                <a:srgbClr val="000000"/>
              </a:buClr>
            </a:pPr>
            <a:r>
              <a:rPr lang="fr-FR" sz="3200" b="1" kern="0" dirty="0" smtClean="0">
                <a:solidFill>
                  <a:srgbClr val="002060"/>
                </a:solidFill>
                <a:latin typeface="Tw Cen MT" panose="020B0602020104020603" pitchFamily="34" charset="0"/>
                <a:cs typeface="Arial"/>
                <a:sym typeface="Arial"/>
              </a:rPr>
              <a:t>Les autres : Imputation </a:t>
            </a:r>
            <a:r>
              <a:rPr lang="fr-FR" sz="3200" b="1" kern="0" dirty="0">
                <a:solidFill>
                  <a:srgbClr val="002060"/>
                </a:solidFill>
                <a:latin typeface="Tw Cen MT" panose="020B0602020104020603" pitchFamily="34" charset="0"/>
                <a:cs typeface="Arial"/>
                <a:sym typeface="Arial"/>
              </a:rPr>
              <a:t>par la médiane </a:t>
            </a:r>
            <a:r>
              <a:rPr lang="fr-FR" sz="3200" b="1" kern="0" dirty="0" smtClean="0">
                <a:solidFill>
                  <a:srgbClr val="002060"/>
                </a:solidFill>
                <a:latin typeface="Tw Cen MT" panose="020B0602020104020603" pitchFamily="34" charset="0"/>
                <a:cs typeface="Arial"/>
                <a:sym typeface="Arial"/>
              </a:rPr>
              <a:t>et le mode </a:t>
            </a:r>
            <a:endParaRPr lang="fr-FR" sz="3200" b="1" kern="0" dirty="0">
              <a:solidFill>
                <a:srgbClr val="002060"/>
              </a:solidFill>
              <a:latin typeface="Tw Cen MT" panose="020B0602020104020603" pitchFamily="34" charset="0"/>
              <a:cs typeface="Arial"/>
              <a:sym typeface="Arial"/>
            </a:endParaRPr>
          </a:p>
        </p:txBody>
      </p:sp>
    </p:spTree>
    <p:extLst>
      <p:ext uri="{BB962C8B-B14F-4D97-AF65-F5344CB8AC3E}">
        <p14:creationId xmlns:p14="http://schemas.microsoft.com/office/powerpoint/2010/main" val="133608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730987" y="5432225"/>
            <a:ext cx="9135755" cy="1023357"/>
          </a:xfrm>
          <a:prstGeom prst="rect">
            <a:avLst/>
          </a:prstGeom>
        </p:spPr>
        <p:txBody>
          <a:bodyPr lIns="0" tIns="0" rIns="0" bIns="0" rtlCol="0" anchor="t">
            <a:spAutoFit/>
          </a:bodyPr>
          <a:lstStyle/>
          <a:p>
            <a:pPr algn="ctr">
              <a:lnSpc>
                <a:spcPts val="8400"/>
              </a:lnSpc>
            </a:pPr>
            <a:r>
              <a:rPr lang="fr-FR" sz="6000" spc="400" dirty="0" smtClean="0">
                <a:solidFill>
                  <a:srgbClr val="2B4A9D"/>
                </a:solidFill>
                <a:latin typeface="Poppins Ultra-Bold"/>
              </a:rPr>
              <a:t>Valeurs aberrantes</a:t>
            </a:r>
            <a:endParaRPr lang="en-US" sz="60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1" name="Rectangle 10"/>
          <p:cNvSpPr/>
          <p:nvPr/>
        </p:nvSpPr>
        <p:spPr>
          <a:xfrm>
            <a:off x="381000" y="6781389"/>
            <a:ext cx="10938943" cy="954107"/>
          </a:xfrm>
          <a:prstGeom prst="rect">
            <a:avLst/>
          </a:prstGeom>
        </p:spPr>
        <p:txBody>
          <a:bodyPr wrap="square">
            <a:spAutoFit/>
          </a:bodyPr>
          <a:lstStyle/>
          <a:p>
            <a:r>
              <a:rPr lang="fr-FR" sz="2800" dirty="0" smtClean="0">
                <a:latin typeface="Tw Cen MT" panose="020B0602020104020603" pitchFamily="34" charset="0"/>
              </a:rPr>
              <a:t>Valeurs </a:t>
            </a:r>
            <a:r>
              <a:rPr lang="fr-FR" sz="2800" dirty="0" err="1" smtClean="0">
                <a:latin typeface="Tw Cen MT" panose="020B0602020104020603" pitchFamily="34" charset="0"/>
              </a:rPr>
              <a:t>abérrante</a:t>
            </a:r>
            <a:r>
              <a:rPr lang="fr-FR" sz="2800" dirty="0" smtClean="0">
                <a:latin typeface="Tw Cen MT" panose="020B0602020104020603" pitchFamily="34" charset="0"/>
              </a:rPr>
              <a:t> : une </a:t>
            </a:r>
            <a:r>
              <a:rPr lang="fr-FR" sz="2800" dirty="0">
                <a:latin typeface="Tw Cen MT" panose="020B0602020104020603" pitchFamily="34" charset="0"/>
              </a:rPr>
              <a:t>observation qui se situe à une distance significative des autres valeurs dans un ensemble de données</a:t>
            </a:r>
          </a:p>
        </p:txBody>
      </p:sp>
      <p:sp>
        <p:nvSpPr>
          <p:cNvPr id="15" name="ZoneTexte 14">
            <a:extLst>
              <a:ext uri="{FF2B5EF4-FFF2-40B4-BE49-F238E27FC236}">
                <a16:creationId xmlns:a16="http://schemas.microsoft.com/office/drawing/2014/main" id="{C9FA984D-1173-F005-BB52-06B122E1DF2A}"/>
              </a:ext>
            </a:extLst>
          </p:cNvPr>
          <p:cNvSpPr txBox="1"/>
          <p:nvPr/>
        </p:nvSpPr>
        <p:spPr>
          <a:xfrm>
            <a:off x="189759" y="7930348"/>
            <a:ext cx="11739784" cy="2000548"/>
          </a:xfrm>
          <a:prstGeom prst="rect">
            <a:avLst/>
          </a:prstGeom>
          <a:noFill/>
        </p:spPr>
        <p:txBody>
          <a:bodyPr wrap="square" rtlCol="0">
            <a:spAutoFit/>
          </a:bodyPr>
          <a:lstStyle/>
          <a:p>
            <a:pPr marL="285750" indent="-285750">
              <a:buFontTx/>
              <a:buChar char="-"/>
            </a:pPr>
            <a:r>
              <a:rPr lang="fr-FR" sz="2800" b="1" dirty="0">
                <a:solidFill>
                  <a:srgbClr val="002060"/>
                </a:solidFill>
                <a:latin typeface="Tw Cen MT" panose="020B0602020104020603" pitchFamily="34" charset="0"/>
              </a:rPr>
              <a:t>Méthode de Traitement : WINSORISATION</a:t>
            </a:r>
          </a:p>
          <a:p>
            <a:r>
              <a:rPr lang="fr-FR" sz="3200" dirty="0">
                <a:latin typeface="Tw Cen MT" panose="020B0602020104020603" pitchFamily="34" charset="0"/>
              </a:rPr>
              <a:t>technique </a:t>
            </a:r>
            <a:r>
              <a:rPr lang="fr-FR" sz="3200" dirty="0" smtClean="0">
                <a:latin typeface="Tw Cen MT" panose="020B0602020104020603" pitchFamily="34" charset="0"/>
              </a:rPr>
              <a:t>qui </a:t>
            </a:r>
            <a:r>
              <a:rPr lang="fr-FR" sz="3200" dirty="0">
                <a:latin typeface="Tw Cen MT" panose="020B0602020104020603" pitchFamily="34" charset="0"/>
              </a:rPr>
              <a:t>consiste à ajuster les valeurs extrêmes d'un ensemble de données à des seuils </a:t>
            </a:r>
            <a:r>
              <a:rPr lang="fr-FR" sz="3200" dirty="0" smtClean="0">
                <a:latin typeface="Tw Cen MT" panose="020B0602020104020603" pitchFamily="34" charset="0"/>
              </a:rPr>
              <a:t>spécifiques (selon les </a:t>
            </a:r>
            <a:r>
              <a:rPr lang="fr-FR" sz="3200" dirty="0" err="1" smtClean="0">
                <a:latin typeface="Tw Cen MT" panose="020B0602020104020603" pitchFamily="34" charset="0"/>
              </a:rPr>
              <a:t>centilles</a:t>
            </a:r>
            <a:r>
              <a:rPr lang="fr-FR" sz="3200" dirty="0" smtClean="0">
                <a:latin typeface="Tw Cen MT" panose="020B0602020104020603" pitchFamily="34" charset="0"/>
              </a:rPr>
              <a:t> </a:t>
            </a:r>
            <a:r>
              <a:rPr lang="fr-FR" sz="3200" dirty="0" err="1" smtClean="0">
                <a:latin typeface="Tw Cen MT" panose="020B0602020104020603" pitchFamily="34" charset="0"/>
              </a:rPr>
              <a:t>etc</a:t>
            </a:r>
            <a:r>
              <a:rPr lang="fr-FR" sz="3200" dirty="0" smtClean="0">
                <a:latin typeface="Tw Cen MT" panose="020B0602020104020603" pitchFamily="34" charset="0"/>
              </a:rPr>
              <a:t>) </a:t>
            </a:r>
            <a:r>
              <a:rPr lang="fr-FR" sz="3200" dirty="0">
                <a:latin typeface="Tw Cen MT" panose="020B0602020104020603" pitchFamily="34" charset="0"/>
              </a:rPr>
              <a:t>plutôt que de les </a:t>
            </a:r>
            <a:r>
              <a:rPr lang="fr-FR" sz="3200" dirty="0" smtClean="0">
                <a:latin typeface="Tw Cen MT" panose="020B0602020104020603" pitchFamily="34" charset="0"/>
              </a:rPr>
              <a:t>supprimer.</a:t>
            </a:r>
            <a:endParaRPr lang="fr-FR" sz="3200" dirty="0">
              <a:solidFill>
                <a:schemeClr val="tx1"/>
              </a:solidFill>
              <a:latin typeface="Tw Cen MT" panose="020B0602020104020603" pitchFamily="34" charset="0"/>
            </a:endParaRPr>
          </a:p>
        </p:txBody>
      </p:sp>
      <p:sp>
        <p:nvSpPr>
          <p:cNvPr id="17" name="TextBox 16"/>
          <p:cNvSpPr txBox="1"/>
          <p:nvPr/>
        </p:nvSpPr>
        <p:spPr>
          <a:xfrm>
            <a:off x="952379" y="360119"/>
            <a:ext cx="9135755" cy="1023357"/>
          </a:xfrm>
          <a:prstGeom prst="rect">
            <a:avLst/>
          </a:prstGeom>
        </p:spPr>
        <p:txBody>
          <a:bodyPr lIns="0" tIns="0" rIns="0" bIns="0" rtlCol="0" anchor="t">
            <a:spAutoFit/>
          </a:bodyPr>
          <a:lstStyle/>
          <a:p>
            <a:pPr algn="ctr">
              <a:lnSpc>
                <a:spcPts val="8400"/>
              </a:lnSpc>
            </a:pPr>
            <a:r>
              <a:rPr lang="fr-FR" sz="6000" spc="400" dirty="0" smtClean="0">
                <a:solidFill>
                  <a:srgbClr val="2B4A9D"/>
                </a:solidFill>
                <a:latin typeface="Poppins Ultra-Bold"/>
              </a:rPr>
              <a:t>Incohérences</a:t>
            </a:r>
            <a:endParaRPr lang="en-US" sz="6000" spc="400" dirty="0">
              <a:solidFill>
                <a:srgbClr val="2B4A9D"/>
              </a:solidFill>
              <a:latin typeface="Poppins Ultra-Bold"/>
            </a:endParaRPr>
          </a:p>
        </p:txBody>
      </p:sp>
      <p:sp>
        <p:nvSpPr>
          <p:cNvPr id="20" name="ZoneTexte 19">
            <a:extLst>
              <a:ext uri="{FF2B5EF4-FFF2-40B4-BE49-F238E27FC236}">
                <a16:creationId xmlns:a16="http://schemas.microsoft.com/office/drawing/2014/main" id="{C9FA984D-1173-F005-BB52-06B122E1DF2A}"/>
              </a:ext>
            </a:extLst>
          </p:cNvPr>
          <p:cNvSpPr txBox="1"/>
          <p:nvPr/>
        </p:nvSpPr>
        <p:spPr>
          <a:xfrm>
            <a:off x="381000" y="1782334"/>
            <a:ext cx="11739784" cy="1384995"/>
          </a:xfrm>
          <a:prstGeom prst="rect">
            <a:avLst/>
          </a:prstGeom>
          <a:noFill/>
        </p:spPr>
        <p:txBody>
          <a:bodyPr wrap="square" rtlCol="0">
            <a:spAutoFit/>
          </a:bodyPr>
          <a:lstStyle/>
          <a:p>
            <a:pPr marL="285750" indent="-285750">
              <a:buFontTx/>
              <a:buChar char="-"/>
            </a:pPr>
            <a:r>
              <a:rPr lang="fr-FR" sz="2800" dirty="0" smtClean="0">
                <a:latin typeface="Tw Cen MT" panose="020B0602020104020603" pitchFamily="34" charset="0"/>
              </a:rPr>
              <a:t>nombres </a:t>
            </a:r>
            <a:r>
              <a:rPr lang="fr-FR" sz="2800" dirty="0">
                <a:latin typeface="Tw Cen MT" panose="020B0602020104020603" pitchFamily="34" charset="0"/>
              </a:rPr>
              <a:t>de </a:t>
            </a:r>
            <a:r>
              <a:rPr lang="fr-FR" sz="2800" dirty="0" smtClean="0">
                <a:latin typeface="Tw Cen MT" panose="020B0602020104020603" pitchFamily="34" charset="0"/>
              </a:rPr>
              <a:t>bâtiments </a:t>
            </a:r>
            <a:r>
              <a:rPr lang="fr-FR" sz="2800" dirty="0">
                <a:latin typeface="Tw Cen MT" panose="020B0602020104020603" pitchFamily="34" charset="0"/>
              </a:rPr>
              <a:t>(au sein d'un building) </a:t>
            </a:r>
            <a:r>
              <a:rPr lang="fr-FR" sz="2800" dirty="0" smtClean="0">
                <a:latin typeface="Tw Cen MT" panose="020B0602020104020603" pitchFamily="34" charset="0"/>
              </a:rPr>
              <a:t>nulle</a:t>
            </a:r>
          </a:p>
          <a:p>
            <a:pPr marL="285750" indent="-285750">
              <a:buFontTx/>
              <a:buChar char="-"/>
            </a:pPr>
            <a:r>
              <a:rPr lang="fr-FR" sz="2800" dirty="0" smtClean="0">
                <a:latin typeface="Tw Cen MT" panose="020B0602020104020603" pitchFamily="34" charset="0"/>
              </a:rPr>
              <a:t>valeurs </a:t>
            </a:r>
            <a:r>
              <a:rPr lang="fr-FR" sz="2800" dirty="0">
                <a:latin typeface="Tw Cen MT" panose="020B0602020104020603" pitchFamily="34" charset="0"/>
              </a:rPr>
              <a:t>négatives des quantités d'électricité consommées </a:t>
            </a:r>
            <a:endParaRPr lang="fr-FR" sz="2800" dirty="0" smtClean="0">
              <a:latin typeface="Tw Cen MT" panose="020B0602020104020603" pitchFamily="34" charset="0"/>
            </a:endParaRPr>
          </a:p>
          <a:p>
            <a:pPr marL="285750" indent="-285750">
              <a:buFontTx/>
              <a:buChar char="-"/>
            </a:pPr>
            <a:r>
              <a:rPr lang="fr-FR" sz="2800" dirty="0">
                <a:latin typeface="Tw Cen MT" panose="020B0602020104020603" pitchFamily="34" charset="0"/>
              </a:rPr>
              <a:t>valeurs négatives </a:t>
            </a:r>
            <a:r>
              <a:rPr lang="fr-FR" sz="2800" dirty="0" smtClean="0">
                <a:latin typeface="Tw Cen MT" panose="020B0602020104020603" pitchFamily="34" charset="0"/>
              </a:rPr>
              <a:t>de la quantité d'émissions </a:t>
            </a:r>
            <a:r>
              <a:rPr lang="fr-FR" sz="2800" dirty="0">
                <a:latin typeface="Tw Cen MT" panose="020B0602020104020603" pitchFamily="34" charset="0"/>
              </a:rPr>
              <a:t>de gaz à effet de </a:t>
            </a:r>
            <a:r>
              <a:rPr lang="fr-FR" sz="2800" dirty="0" smtClean="0">
                <a:latin typeface="Tw Cen MT" panose="020B0602020104020603" pitchFamily="34" charset="0"/>
              </a:rPr>
              <a:t>serre</a:t>
            </a:r>
            <a:endParaRPr lang="fr-FR" sz="3200" dirty="0">
              <a:latin typeface="Tw Cen MT" panose="020B0602020104020603" pitchFamily="34" charset="0"/>
            </a:endParaRPr>
          </a:p>
        </p:txBody>
      </p:sp>
      <p:sp>
        <p:nvSpPr>
          <p:cNvPr id="12" name="Rectangle 11"/>
          <p:cNvSpPr/>
          <p:nvPr/>
        </p:nvSpPr>
        <p:spPr>
          <a:xfrm>
            <a:off x="609600" y="3448237"/>
            <a:ext cx="11511184" cy="1569660"/>
          </a:xfrm>
          <a:prstGeom prst="rect">
            <a:avLst/>
          </a:prstGeom>
        </p:spPr>
        <p:txBody>
          <a:bodyPr wrap="square">
            <a:spAutoFit/>
          </a:bodyPr>
          <a:lstStyle/>
          <a:p>
            <a:pPr marL="285750" indent="-285750">
              <a:buFontTx/>
              <a:buChar char="-"/>
            </a:pPr>
            <a:r>
              <a:rPr lang="fr-FR" sz="3200" b="1" dirty="0" smtClean="0">
                <a:solidFill>
                  <a:srgbClr val="002060"/>
                </a:solidFill>
                <a:latin typeface="Tw Cen MT" panose="020B0602020104020603" pitchFamily="34" charset="0"/>
              </a:rPr>
              <a:t>Traitement :</a:t>
            </a:r>
          </a:p>
          <a:p>
            <a:pPr marL="285750" indent="-285750">
              <a:buFontTx/>
              <a:buChar char="-"/>
            </a:pPr>
            <a:r>
              <a:rPr lang="fr-FR" sz="3200" dirty="0">
                <a:latin typeface="Tw Cen MT" panose="020B0602020104020603" pitchFamily="34" charset="0"/>
              </a:rPr>
              <a:t>nombres de </a:t>
            </a:r>
            <a:r>
              <a:rPr lang="fr-FR" sz="3200" dirty="0" smtClean="0">
                <a:latin typeface="Tw Cen MT" panose="020B0602020104020603" pitchFamily="34" charset="0"/>
              </a:rPr>
              <a:t>bâtiments (imputation par la médiane)</a:t>
            </a:r>
          </a:p>
          <a:p>
            <a:pPr marL="285750" indent="-285750">
              <a:buFontTx/>
              <a:buChar char="-"/>
            </a:pPr>
            <a:r>
              <a:rPr lang="fr-FR" sz="3200" dirty="0" smtClean="0">
                <a:latin typeface="Tw Cen MT" panose="020B0602020104020603" pitchFamily="34" charset="0"/>
              </a:rPr>
              <a:t>Valeur absolue pour les données négatives</a:t>
            </a:r>
            <a:endParaRPr lang="fr-FR" sz="3200" dirty="0">
              <a:latin typeface="Tw Cen MT" panose="020B0602020104020603" pitchFamily="34" charset="0"/>
            </a:endParaRPr>
          </a:p>
        </p:txBody>
      </p:sp>
      <p:cxnSp>
        <p:nvCxnSpPr>
          <p:cNvPr id="14" name="Connecteur droit 13"/>
          <p:cNvCxnSpPr/>
          <p:nvPr/>
        </p:nvCxnSpPr>
        <p:spPr>
          <a:xfrm flipV="1">
            <a:off x="609600" y="5143499"/>
            <a:ext cx="111252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6979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064323" y="428194"/>
            <a:ext cx="10629900" cy="2079031"/>
          </a:xfrm>
          <a:prstGeom prst="rect">
            <a:avLst/>
          </a:prstGeom>
        </p:spPr>
        <p:txBody>
          <a:bodyPr wrap="square" lIns="0" tIns="0" rIns="0" bIns="0" rtlCol="0" anchor="t">
            <a:spAutoFit/>
          </a:bodyPr>
          <a:lstStyle/>
          <a:p>
            <a:pPr algn="ctr">
              <a:lnSpc>
                <a:spcPts val="8400"/>
              </a:lnSpc>
            </a:pPr>
            <a:r>
              <a:rPr lang="fr-FR" sz="5400" spc="400" dirty="0">
                <a:solidFill>
                  <a:srgbClr val="2B4A9D"/>
                </a:solidFill>
                <a:latin typeface="Poppins Ultra-Bold"/>
              </a:rPr>
              <a:t>Création et recodage de variables</a:t>
            </a:r>
            <a:r>
              <a:rPr lang="en-US" sz="5400" spc="400" dirty="0">
                <a:solidFill>
                  <a:srgbClr val="2B4A9D"/>
                </a:solidFill>
                <a:latin typeface="Poppins Ultra-Bold"/>
              </a:rPr>
              <a:t> </a:t>
            </a: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3" name="Rectangle 12"/>
          <p:cNvSpPr/>
          <p:nvPr/>
        </p:nvSpPr>
        <p:spPr>
          <a:xfrm>
            <a:off x="588073" y="3263060"/>
            <a:ext cx="11582400" cy="4401205"/>
          </a:xfrm>
          <a:prstGeom prst="rect">
            <a:avLst/>
          </a:prstGeom>
        </p:spPr>
        <p:txBody>
          <a:bodyPr wrap="square">
            <a:spAutoFit/>
          </a:bodyPr>
          <a:lstStyle/>
          <a:p>
            <a:pPr marL="457200" indent="-457200">
              <a:buFontTx/>
              <a:buChar char="-"/>
            </a:pPr>
            <a:r>
              <a:rPr lang="fr-FR" sz="3200" b="1" dirty="0" err="1" smtClean="0">
                <a:solidFill>
                  <a:srgbClr val="002060"/>
                </a:solidFill>
                <a:latin typeface="Tw Cen MT" panose="020B0602020104020603" pitchFamily="34" charset="0"/>
              </a:rPr>
              <a:t>Age_building</a:t>
            </a:r>
            <a:r>
              <a:rPr lang="fr-FR" sz="3200" b="1" dirty="0" smtClean="0">
                <a:solidFill>
                  <a:srgbClr val="002060"/>
                </a:solidFill>
                <a:latin typeface="Tw Cen MT" panose="020B0602020104020603" pitchFamily="34" charset="0"/>
              </a:rPr>
              <a:t> : </a:t>
            </a:r>
            <a:r>
              <a:rPr lang="fr-FR" sz="3200" dirty="0">
                <a:latin typeface="Tw Cen MT" panose="020B0602020104020603" pitchFamily="34" charset="0"/>
              </a:rPr>
              <a:t>une variable qui calcule </a:t>
            </a:r>
            <a:r>
              <a:rPr lang="fr-FR" sz="3200" dirty="0" smtClean="0">
                <a:latin typeface="Tw Cen MT" panose="020B0602020104020603" pitchFamily="34" charset="0"/>
              </a:rPr>
              <a:t>l’âge </a:t>
            </a:r>
            <a:r>
              <a:rPr lang="fr-FR" sz="3200" dirty="0">
                <a:latin typeface="Tw Cen MT" panose="020B0602020104020603" pitchFamily="34" charset="0"/>
              </a:rPr>
              <a:t>du </a:t>
            </a:r>
            <a:r>
              <a:rPr lang="fr-FR" sz="3200" dirty="0" err="1" smtClean="0">
                <a:latin typeface="Tw Cen MT" panose="020B0602020104020603" pitchFamily="34" charset="0"/>
              </a:rPr>
              <a:t>batiments</a:t>
            </a:r>
            <a:endParaRPr lang="fr-FR" sz="3200" dirty="0" smtClean="0">
              <a:latin typeface="Tw Cen MT" panose="020B0602020104020603" pitchFamily="34" charset="0"/>
            </a:endParaRPr>
          </a:p>
          <a:p>
            <a:pPr marL="457200" indent="-457200">
              <a:buFontTx/>
              <a:buChar char="-"/>
            </a:pPr>
            <a:r>
              <a:rPr lang="fr-FR" sz="2800" i="1" dirty="0">
                <a:latin typeface="Tw Cen MT" panose="020B0602020104020603" pitchFamily="34" charset="0"/>
              </a:rPr>
              <a:t>Calcul : 2016 - </a:t>
            </a:r>
            <a:r>
              <a:rPr lang="fr-FR" sz="2800" i="1" dirty="0" err="1">
                <a:latin typeface="Tw Cen MT" panose="020B0602020104020603" pitchFamily="34" charset="0"/>
              </a:rPr>
              <a:t>YearBuilt</a:t>
            </a:r>
            <a:endParaRPr lang="fr-FR" sz="2800" i="1" dirty="0">
              <a:latin typeface="Tw Cen MT" panose="020B0602020104020603" pitchFamily="34" charset="0"/>
            </a:endParaRPr>
          </a:p>
          <a:p>
            <a:pPr marL="457200" indent="-457200">
              <a:buFontTx/>
              <a:buChar char="-"/>
            </a:pPr>
            <a:endParaRPr lang="fr-FR" sz="3200" b="1" dirty="0" smtClean="0">
              <a:solidFill>
                <a:srgbClr val="002060"/>
              </a:solidFill>
              <a:latin typeface="Tw Cen MT" panose="020B0602020104020603" pitchFamily="34" charset="0"/>
            </a:endParaRPr>
          </a:p>
          <a:p>
            <a:pPr marL="457200" indent="-457200">
              <a:buFontTx/>
              <a:buChar char="-"/>
            </a:pPr>
            <a:r>
              <a:rPr lang="fr-FR" sz="3200" b="1" dirty="0" smtClean="0">
                <a:solidFill>
                  <a:srgbClr val="002060"/>
                </a:solidFill>
                <a:latin typeface="Tw Cen MT" panose="020B0602020104020603" pitchFamily="34" charset="0"/>
              </a:rPr>
              <a:t> </a:t>
            </a:r>
            <a:r>
              <a:rPr lang="fr-FR" sz="3200" b="1" dirty="0" err="1" smtClean="0">
                <a:solidFill>
                  <a:srgbClr val="002060"/>
                </a:solidFill>
                <a:latin typeface="Tw Cen MT" panose="020B0602020104020603" pitchFamily="34" charset="0"/>
              </a:rPr>
              <a:t>proplargestUseGFA</a:t>
            </a:r>
            <a:r>
              <a:rPr lang="fr-FR" sz="3200" b="1" dirty="0" smtClean="0">
                <a:solidFill>
                  <a:srgbClr val="002060"/>
                </a:solidFill>
                <a:latin typeface="Tw Cen MT" panose="020B0602020104020603" pitchFamily="34" charset="0"/>
              </a:rPr>
              <a:t> : </a:t>
            </a:r>
            <a:r>
              <a:rPr lang="fr-FR" sz="3200" b="1" dirty="0">
                <a:solidFill>
                  <a:srgbClr val="002060"/>
                </a:solidFill>
                <a:latin typeface="Tw Cen MT" panose="020B0602020104020603" pitchFamily="34" charset="0"/>
              </a:rPr>
              <a:t> </a:t>
            </a:r>
            <a:r>
              <a:rPr lang="fr-FR" sz="3200" dirty="0">
                <a:latin typeface="Tw Cen MT" panose="020B0602020104020603" pitchFamily="34" charset="0"/>
              </a:rPr>
              <a:t>Le pourcentage de la surface du </a:t>
            </a:r>
            <a:r>
              <a:rPr lang="fr-FR" sz="3200" dirty="0" err="1">
                <a:latin typeface="Tw Cen MT" panose="020B0602020104020603" pitchFamily="34" charset="0"/>
              </a:rPr>
              <a:t>LargestProperty</a:t>
            </a:r>
            <a:r>
              <a:rPr lang="fr-FR" sz="3200" dirty="0">
                <a:latin typeface="Tw Cen MT" panose="020B0602020104020603" pitchFamily="34" charset="0"/>
              </a:rPr>
              <a:t> sur le </a:t>
            </a:r>
            <a:r>
              <a:rPr lang="fr-FR" sz="3200" dirty="0" smtClean="0">
                <a:latin typeface="Tw Cen MT" panose="020B0602020104020603" pitchFamily="34" charset="0"/>
              </a:rPr>
              <a:t>total</a:t>
            </a:r>
          </a:p>
          <a:p>
            <a:pPr marL="457200" indent="-457200">
              <a:buFontTx/>
              <a:buChar char="-"/>
            </a:pPr>
            <a:r>
              <a:rPr lang="fr-FR" sz="2800" i="1" dirty="0" smtClean="0">
                <a:latin typeface="Tw Cen MT" panose="020B0602020104020603" pitchFamily="34" charset="0"/>
              </a:rPr>
              <a:t>Calcul : </a:t>
            </a:r>
            <a:r>
              <a:rPr lang="fr-FR" sz="2800" i="1" dirty="0" err="1" smtClean="0">
                <a:latin typeface="Tw Cen MT" panose="020B0602020104020603" pitchFamily="34" charset="0"/>
              </a:rPr>
              <a:t>LargestPropertyUseTypeGFA</a:t>
            </a:r>
            <a:r>
              <a:rPr lang="fr-FR" sz="2800" i="1" dirty="0" smtClean="0">
                <a:latin typeface="Tw Cen MT" panose="020B0602020104020603" pitchFamily="34" charset="0"/>
              </a:rPr>
              <a:t>/</a:t>
            </a:r>
            <a:r>
              <a:rPr lang="fr-FR" sz="2800" i="1" dirty="0" err="1" smtClean="0">
                <a:latin typeface="Tw Cen MT" panose="020B0602020104020603" pitchFamily="34" charset="0"/>
              </a:rPr>
              <a:t>PropertyGFATotal</a:t>
            </a:r>
            <a:endParaRPr lang="fr-FR" sz="2800" i="1" dirty="0" smtClean="0">
              <a:latin typeface="Tw Cen MT" panose="020B0602020104020603" pitchFamily="34" charset="0"/>
            </a:endParaRPr>
          </a:p>
          <a:p>
            <a:pPr marL="457200" indent="-457200">
              <a:buFontTx/>
              <a:buChar char="-"/>
            </a:pPr>
            <a:endParaRPr lang="fr-FR" sz="3200" b="1" dirty="0" smtClean="0">
              <a:solidFill>
                <a:srgbClr val="002060"/>
              </a:solidFill>
              <a:latin typeface="Tw Cen MT" panose="020B0602020104020603" pitchFamily="34" charset="0"/>
            </a:endParaRPr>
          </a:p>
          <a:p>
            <a:pPr marL="457200" indent="-457200">
              <a:buFontTx/>
              <a:buChar char="-"/>
            </a:pPr>
            <a:r>
              <a:rPr lang="fr-FR" sz="3200" b="1" dirty="0" err="1" smtClean="0">
                <a:solidFill>
                  <a:srgbClr val="002060"/>
                </a:solidFill>
                <a:latin typeface="Tw Cen MT" panose="020B0602020104020603" pitchFamily="34" charset="0"/>
              </a:rPr>
              <a:t>UseTypeNumber</a:t>
            </a:r>
            <a:r>
              <a:rPr lang="fr-FR" sz="3200" b="1" dirty="0" smtClean="0">
                <a:solidFill>
                  <a:srgbClr val="002060"/>
                </a:solidFill>
                <a:latin typeface="Tw Cen MT" panose="020B0602020104020603" pitchFamily="34" charset="0"/>
              </a:rPr>
              <a:t> : </a:t>
            </a:r>
            <a:r>
              <a:rPr lang="fr-FR" sz="3200" dirty="0">
                <a:latin typeface="Tw Cen MT" panose="020B0602020104020603" pitchFamily="34" charset="0"/>
              </a:rPr>
              <a:t>nombre de touts les types d'utilisation de la </a:t>
            </a:r>
            <a:r>
              <a:rPr lang="fr-FR" sz="3200" dirty="0" smtClean="0">
                <a:latin typeface="Tw Cen MT" panose="020B0602020104020603" pitchFamily="34" charset="0"/>
              </a:rPr>
              <a:t>propriété</a:t>
            </a:r>
          </a:p>
        </p:txBody>
      </p:sp>
      <p:cxnSp>
        <p:nvCxnSpPr>
          <p:cNvPr id="20" name="Connecteur droit 19"/>
          <p:cNvCxnSpPr/>
          <p:nvPr/>
        </p:nvCxnSpPr>
        <p:spPr>
          <a:xfrm flipV="1">
            <a:off x="402111" y="8420100"/>
            <a:ext cx="11125200" cy="0"/>
          </a:xfrm>
          <a:prstGeom prst="line">
            <a:avLst/>
          </a:prstGeom>
        </p:spPr>
        <p:style>
          <a:lnRef idx="3">
            <a:schemeClr val="dk1"/>
          </a:lnRef>
          <a:fillRef idx="0">
            <a:schemeClr val="dk1"/>
          </a:fillRef>
          <a:effectRef idx="2">
            <a:schemeClr val="dk1"/>
          </a:effectRef>
          <a:fontRef idx="minor">
            <a:schemeClr val="tx1"/>
          </a:fontRef>
        </p:style>
      </p:cxnSp>
      <p:sp>
        <p:nvSpPr>
          <p:cNvPr id="21" name="Rectangle 20"/>
          <p:cNvSpPr/>
          <p:nvPr/>
        </p:nvSpPr>
        <p:spPr>
          <a:xfrm>
            <a:off x="173511" y="8817711"/>
            <a:ext cx="11582400" cy="646331"/>
          </a:xfrm>
          <a:prstGeom prst="rect">
            <a:avLst/>
          </a:prstGeom>
        </p:spPr>
        <p:txBody>
          <a:bodyPr wrap="square">
            <a:spAutoFit/>
          </a:bodyPr>
          <a:lstStyle/>
          <a:p>
            <a:pPr marL="457200" indent="-457200">
              <a:buFontTx/>
              <a:buChar char="-"/>
            </a:pPr>
            <a:r>
              <a:rPr lang="fr-FR" sz="3600" b="1" dirty="0" smtClean="0">
                <a:solidFill>
                  <a:srgbClr val="002060"/>
                </a:solidFill>
                <a:latin typeface="Tw Cen MT" panose="020B0602020104020603" pitchFamily="34" charset="0"/>
              </a:rPr>
              <a:t>Recodages des modalités de la variable </a:t>
            </a:r>
            <a:r>
              <a:rPr lang="fr-FR" sz="3600" b="1" dirty="0" err="1" smtClean="0">
                <a:solidFill>
                  <a:srgbClr val="002060"/>
                </a:solidFill>
                <a:latin typeface="Tw Cen MT" panose="020B0602020104020603" pitchFamily="34" charset="0"/>
              </a:rPr>
              <a:t>Neighborhood</a:t>
            </a:r>
            <a:endParaRPr lang="fr-FR" sz="3600" b="1" dirty="0" smtClean="0">
              <a:solidFill>
                <a:srgbClr val="002060"/>
              </a:solidFill>
              <a:latin typeface="Tw Cen MT" panose="020B0602020104020603" pitchFamily="34" charset="0"/>
            </a:endParaRPr>
          </a:p>
        </p:txBody>
      </p:sp>
    </p:spTree>
    <p:extLst>
      <p:ext uri="{BB962C8B-B14F-4D97-AF65-F5344CB8AC3E}">
        <p14:creationId xmlns:p14="http://schemas.microsoft.com/office/powerpoint/2010/main" val="240090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895350" y="3742663"/>
            <a:ext cx="9233976" cy="1095172"/>
          </a:xfrm>
          <a:prstGeom prst="rect">
            <a:avLst/>
          </a:prstGeom>
        </p:spPr>
        <p:txBody>
          <a:bodyPr lIns="0" tIns="0" rIns="0" bIns="0" rtlCol="0" anchor="t">
            <a:spAutoFit/>
          </a:bodyPr>
          <a:lstStyle/>
          <a:p>
            <a:pPr algn="ctr">
              <a:lnSpc>
                <a:spcPts val="8400"/>
              </a:lnSpc>
            </a:pPr>
            <a:r>
              <a:rPr lang="fr-FR" sz="8000" spc="400" dirty="0">
                <a:solidFill>
                  <a:srgbClr val="2B4A9D"/>
                </a:solidFill>
                <a:latin typeface="Poppins Ultra-Bold"/>
              </a:rPr>
              <a:t>Modélisation</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1" name="TextBox 21"/>
          <p:cNvSpPr txBox="1"/>
          <p:nvPr/>
        </p:nvSpPr>
        <p:spPr>
          <a:xfrm>
            <a:off x="3997858" y="2523496"/>
            <a:ext cx="2528376" cy="1190592"/>
          </a:xfrm>
          <a:prstGeom prst="rect">
            <a:avLst/>
          </a:prstGeom>
        </p:spPr>
        <p:txBody>
          <a:bodyPr lIns="0" tIns="0" rIns="0" bIns="0" rtlCol="0" anchor="t">
            <a:spAutoFit/>
          </a:bodyPr>
          <a:lstStyle/>
          <a:p>
            <a:pPr algn="ctr">
              <a:lnSpc>
                <a:spcPts val="8400"/>
              </a:lnSpc>
            </a:pPr>
            <a:r>
              <a:rPr lang="en-US" sz="8000" spc="400">
                <a:solidFill>
                  <a:srgbClr val="FFFFFF"/>
                </a:solidFill>
                <a:latin typeface="Poppins Heavy"/>
              </a:rPr>
              <a:t>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256384" y="7835406"/>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2400" b="1" u="sng" dirty="0">
                <a:solidFill>
                  <a:srgbClr val="5271FF"/>
                </a:solidFill>
                <a:latin typeface="Varela Round"/>
                <a:ea typeface="Varela Round"/>
                <a:cs typeface="Varela Round"/>
                <a:sym typeface="Varela Round"/>
              </a:rPr>
              <a:t>La variable à </a:t>
            </a:r>
            <a:r>
              <a:rPr lang="fr-FR" sz="3200" b="1" u="sng" dirty="0">
                <a:solidFill>
                  <a:srgbClr val="5271FF"/>
                </a:solidFill>
                <a:latin typeface="Varela Round"/>
                <a:ea typeface="Varela Round"/>
                <a:cs typeface="Varela Round"/>
                <a:sym typeface="Varela Round"/>
              </a:rPr>
              <a:t>expliquer</a:t>
            </a: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23" name="ZoneTexte 22">
            <a:extLst>
              <a:ext uri="{FF2B5EF4-FFF2-40B4-BE49-F238E27FC236}">
                <a16:creationId xmlns:a16="http://schemas.microsoft.com/office/drawing/2014/main" id="{60562088-ECF1-4266-8E7B-F3D52DB9191A}"/>
              </a:ext>
            </a:extLst>
          </p:cNvPr>
          <p:cNvSpPr txBox="1"/>
          <p:nvPr/>
        </p:nvSpPr>
        <p:spPr>
          <a:xfrm>
            <a:off x="1802752" y="2580410"/>
            <a:ext cx="5910454" cy="4893647"/>
          </a:xfrm>
          <a:prstGeom prst="rect">
            <a:avLst/>
          </a:prstGeom>
          <a:noFill/>
        </p:spPr>
        <p:txBody>
          <a:bodyPr wrap="square" rtlCol="0">
            <a:spAutoFit/>
          </a:bodyPr>
          <a:lstStyle/>
          <a:p>
            <a:pPr marL="342900" indent="-342900">
              <a:buClr>
                <a:srgbClr val="2B4A9D"/>
              </a:buClr>
              <a:buFont typeface="Wingdings" panose="05000000000000000000" pitchFamily="2" charset="2"/>
              <a:buChar char="q"/>
            </a:pPr>
            <a:r>
              <a:rPr lang="fr-FR" sz="2400" dirty="0" err="1"/>
              <a:t>PrimaryPropertyType</a:t>
            </a:r>
            <a:endParaRPr lang="fr-FR" sz="2400" dirty="0"/>
          </a:p>
          <a:p>
            <a:pPr marL="342900" indent="-342900">
              <a:buClr>
                <a:srgbClr val="2B4A9D"/>
              </a:buClr>
              <a:buFont typeface="Wingdings" panose="05000000000000000000" pitchFamily="2" charset="2"/>
              <a:buChar char="q"/>
            </a:pPr>
            <a:r>
              <a:rPr lang="fr-FR" sz="2400" dirty="0" err="1"/>
              <a:t>Neighborhood</a:t>
            </a:r>
            <a:endParaRPr lang="fr-FR" sz="2400" dirty="0"/>
          </a:p>
          <a:p>
            <a:pPr marL="342900" indent="-342900">
              <a:buClr>
                <a:srgbClr val="2B4A9D"/>
              </a:buClr>
              <a:buFont typeface="Wingdings" panose="05000000000000000000" pitchFamily="2" charset="2"/>
              <a:buChar char="q"/>
            </a:pPr>
            <a:r>
              <a:rPr lang="fr-FR" sz="2400" dirty="0" err="1"/>
              <a:t>NumberofBuildings</a:t>
            </a:r>
            <a:endParaRPr lang="fr-FR" sz="2400" dirty="0"/>
          </a:p>
          <a:p>
            <a:pPr marL="342900" indent="-342900">
              <a:buClr>
                <a:srgbClr val="2B4A9D"/>
              </a:buClr>
              <a:buFont typeface="Wingdings" panose="05000000000000000000" pitchFamily="2" charset="2"/>
              <a:buChar char="q"/>
            </a:pPr>
            <a:r>
              <a:rPr lang="fr-FR" sz="2400" dirty="0" err="1"/>
              <a:t>NumberofFloors</a:t>
            </a:r>
            <a:endParaRPr lang="fr-FR" sz="2400" dirty="0"/>
          </a:p>
          <a:p>
            <a:pPr marL="342900" indent="-342900">
              <a:buClr>
                <a:srgbClr val="2B4A9D"/>
              </a:buClr>
              <a:buFont typeface="Wingdings" panose="05000000000000000000" pitchFamily="2" charset="2"/>
              <a:buChar char="q"/>
            </a:pPr>
            <a:r>
              <a:rPr lang="fr-FR" sz="2400" dirty="0" err="1"/>
              <a:t>PropertyGFATotal</a:t>
            </a:r>
            <a:endParaRPr lang="fr-FR" sz="2400" dirty="0"/>
          </a:p>
          <a:p>
            <a:pPr marL="342900" indent="-342900">
              <a:buClr>
                <a:srgbClr val="2B4A9D"/>
              </a:buClr>
              <a:buFont typeface="Wingdings" panose="05000000000000000000" pitchFamily="2" charset="2"/>
              <a:buChar char="q"/>
            </a:pPr>
            <a:r>
              <a:rPr lang="fr-FR" sz="2400" dirty="0" err="1"/>
              <a:t>SteamUse</a:t>
            </a:r>
            <a:r>
              <a:rPr lang="fr-FR" sz="2400" dirty="0"/>
              <a:t>(</a:t>
            </a:r>
            <a:r>
              <a:rPr lang="fr-FR" sz="2400" dirty="0" err="1"/>
              <a:t>kBtu</a:t>
            </a:r>
            <a:r>
              <a:rPr lang="fr-FR" sz="2400" dirty="0"/>
              <a:t>)</a:t>
            </a:r>
          </a:p>
          <a:p>
            <a:pPr marL="342900" indent="-342900">
              <a:buClr>
                <a:srgbClr val="2B4A9D"/>
              </a:buClr>
              <a:buFont typeface="Wingdings" panose="05000000000000000000" pitchFamily="2" charset="2"/>
              <a:buChar char="q"/>
            </a:pPr>
            <a:r>
              <a:rPr lang="fr-FR" sz="2400" dirty="0" err="1"/>
              <a:t>Electricity</a:t>
            </a:r>
            <a:r>
              <a:rPr lang="fr-FR" sz="2400" dirty="0"/>
              <a:t>(</a:t>
            </a:r>
            <a:r>
              <a:rPr lang="fr-FR" sz="2400" dirty="0" err="1"/>
              <a:t>kBtu</a:t>
            </a:r>
            <a:r>
              <a:rPr lang="fr-FR" sz="2400" dirty="0"/>
              <a:t>)</a:t>
            </a:r>
          </a:p>
          <a:p>
            <a:pPr marL="342900" indent="-342900">
              <a:buClr>
                <a:srgbClr val="2B4A9D"/>
              </a:buClr>
              <a:buFont typeface="Wingdings" panose="05000000000000000000" pitchFamily="2" charset="2"/>
              <a:buChar char="q"/>
            </a:pPr>
            <a:r>
              <a:rPr lang="fr-FR" sz="2400" dirty="0" err="1"/>
              <a:t>NaturalGas</a:t>
            </a:r>
            <a:r>
              <a:rPr lang="fr-FR" sz="2400" dirty="0"/>
              <a:t>(</a:t>
            </a:r>
            <a:r>
              <a:rPr lang="fr-FR" sz="2400" dirty="0" err="1"/>
              <a:t>kBtu</a:t>
            </a:r>
            <a:r>
              <a:rPr lang="fr-FR" sz="2400" dirty="0"/>
              <a:t>)</a:t>
            </a:r>
          </a:p>
          <a:p>
            <a:pPr marL="342900" indent="-342900">
              <a:buClr>
                <a:srgbClr val="2B4A9D"/>
              </a:buClr>
              <a:buFont typeface="Wingdings" panose="05000000000000000000" pitchFamily="2" charset="2"/>
              <a:buChar char="q"/>
            </a:pPr>
            <a:r>
              <a:rPr lang="fr-FR" sz="2400" dirty="0" err="1"/>
              <a:t>TotalGHGEmissions</a:t>
            </a:r>
            <a:endParaRPr lang="fr-FR" sz="2400" dirty="0"/>
          </a:p>
          <a:p>
            <a:pPr marL="342900" indent="-342900">
              <a:buClr>
                <a:srgbClr val="2B4A9D"/>
              </a:buClr>
              <a:buFont typeface="Wingdings" panose="05000000000000000000" pitchFamily="2" charset="2"/>
              <a:buChar char="q"/>
            </a:pPr>
            <a:r>
              <a:rPr lang="fr-FR" sz="2400" dirty="0" err="1"/>
              <a:t>UseTypeNumber</a:t>
            </a:r>
            <a:endParaRPr lang="fr-FR" sz="2400" dirty="0"/>
          </a:p>
          <a:p>
            <a:pPr marL="342900" indent="-342900">
              <a:buClr>
                <a:srgbClr val="2B4A9D"/>
              </a:buClr>
              <a:buFont typeface="Wingdings" panose="05000000000000000000" pitchFamily="2" charset="2"/>
              <a:buChar char="q"/>
            </a:pPr>
            <a:r>
              <a:rPr lang="fr-FR" sz="2400" dirty="0" err="1"/>
              <a:t>Age_building</a:t>
            </a:r>
            <a:endParaRPr lang="fr-FR" sz="2400" dirty="0"/>
          </a:p>
          <a:p>
            <a:pPr marL="342900" indent="-342900">
              <a:buClr>
                <a:srgbClr val="2B4A9D"/>
              </a:buClr>
              <a:buFont typeface="Wingdings" panose="05000000000000000000" pitchFamily="2" charset="2"/>
              <a:buChar char="q"/>
            </a:pPr>
            <a:r>
              <a:rPr lang="fr-FR" sz="2400" dirty="0" err="1"/>
              <a:t>proplargestUseGFA</a:t>
            </a:r>
            <a:endParaRPr lang="fr-FR" sz="2400" dirty="0"/>
          </a:p>
          <a:p>
            <a:pPr marL="342900" indent="-342900">
              <a:buClr>
                <a:srgbClr val="2B4A9D"/>
              </a:buClr>
              <a:buFont typeface="Wingdings" panose="05000000000000000000" pitchFamily="2" charset="2"/>
              <a:buChar char="q"/>
            </a:pPr>
            <a:r>
              <a:rPr lang="fr-FR" sz="2400" dirty="0" err="1"/>
              <a:t>ENERGYSTARScore</a:t>
            </a:r>
            <a:endParaRPr lang="fr-FR" sz="2400" dirty="0"/>
          </a:p>
        </p:txBody>
      </p:sp>
      <p:sp>
        <p:nvSpPr>
          <p:cNvPr id="15" name="TextBox 16">
            <a:extLst>
              <a:ext uri="{FF2B5EF4-FFF2-40B4-BE49-F238E27FC236}">
                <a16:creationId xmlns:a16="http://schemas.microsoft.com/office/drawing/2014/main" id="{B24C50F4-FBEC-4DC8-A6BB-17B7A70A4DB0}"/>
              </a:ext>
            </a:extLst>
          </p:cNvPr>
          <p:cNvSpPr txBox="1"/>
          <p:nvPr/>
        </p:nvSpPr>
        <p:spPr>
          <a:xfrm>
            <a:off x="1524000" y="378808"/>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Spécification des modèles</a:t>
            </a:r>
            <a:r>
              <a:rPr lang="en-US" sz="4000" spc="400" dirty="0">
                <a:solidFill>
                  <a:srgbClr val="2B4A9D"/>
                </a:solidFill>
                <a:latin typeface="Poppins Ultra-Bold"/>
              </a:rPr>
              <a:t> </a:t>
            </a:r>
          </a:p>
        </p:txBody>
      </p:sp>
      <p:sp>
        <p:nvSpPr>
          <p:cNvPr id="17" name="TextBox 16">
            <a:extLst>
              <a:ext uri="{FF2B5EF4-FFF2-40B4-BE49-F238E27FC236}">
                <a16:creationId xmlns:a16="http://schemas.microsoft.com/office/drawing/2014/main" id="{46E517C9-B5D3-47C5-AB2E-19827B9599D4}"/>
              </a:ext>
            </a:extLst>
          </p:cNvPr>
          <p:cNvSpPr txBox="1"/>
          <p:nvPr/>
        </p:nvSpPr>
        <p:spPr>
          <a:xfrm>
            <a:off x="162604" y="1822363"/>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5271FF"/>
                </a:solidFill>
                <a:latin typeface="Varela Round"/>
                <a:ea typeface="Varela Round"/>
                <a:cs typeface="Varela Round"/>
                <a:sym typeface="Varela Round"/>
              </a:rPr>
              <a:t>La matrice X des variables explicatives</a:t>
            </a:r>
          </a:p>
        </p:txBody>
      </p:sp>
      <p:sp>
        <p:nvSpPr>
          <p:cNvPr id="10" name="ZoneTexte 9">
            <a:extLst>
              <a:ext uri="{FF2B5EF4-FFF2-40B4-BE49-F238E27FC236}">
                <a16:creationId xmlns:a16="http://schemas.microsoft.com/office/drawing/2014/main" id="{754B02D5-EB78-4E66-8393-044A309749EE}"/>
              </a:ext>
            </a:extLst>
          </p:cNvPr>
          <p:cNvSpPr txBox="1"/>
          <p:nvPr/>
        </p:nvSpPr>
        <p:spPr>
          <a:xfrm>
            <a:off x="1524000" y="8820447"/>
            <a:ext cx="5334000" cy="461665"/>
          </a:xfrm>
          <a:prstGeom prst="rect">
            <a:avLst/>
          </a:prstGeom>
          <a:noFill/>
        </p:spPr>
        <p:txBody>
          <a:bodyPr wrap="square" rtlCol="0">
            <a:spAutoFit/>
          </a:bodyPr>
          <a:lstStyle/>
          <a:p>
            <a:pPr marL="342900" indent="-342900">
              <a:buClr>
                <a:srgbClr val="2B4A9D"/>
              </a:buClr>
              <a:buFont typeface="Wingdings" panose="05000000000000000000" pitchFamily="2" charset="2"/>
              <a:buChar char="q"/>
            </a:pPr>
            <a:r>
              <a:rPr lang="fr-FR" sz="2400" dirty="0" err="1"/>
              <a:t>SiteEnergyUse</a:t>
            </a:r>
            <a:r>
              <a:rPr lang="fr-FR" sz="2400" dirty="0"/>
              <a:t>(</a:t>
            </a:r>
            <a:r>
              <a:rPr lang="fr-FR" sz="2400" dirty="0" err="1"/>
              <a:t>kBtu</a:t>
            </a:r>
            <a:r>
              <a:rPr lang="fr-FR" sz="2400" dirty="0"/>
              <a:t>)</a:t>
            </a:r>
          </a:p>
        </p:txBody>
      </p:sp>
      <p:sp>
        <p:nvSpPr>
          <p:cNvPr id="20" name="TextBox 16">
            <a:extLst>
              <a:ext uri="{FF2B5EF4-FFF2-40B4-BE49-F238E27FC236}">
                <a16:creationId xmlns:a16="http://schemas.microsoft.com/office/drawing/2014/main" id="{06E4C583-BC27-4C4A-A3F4-E96CBBA02193}"/>
              </a:ext>
            </a:extLst>
          </p:cNvPr>
          <p:cNvSpPr txBox="1"/>
          <p:nvPr/>
        </p:nvSpPr>
        <p:spPr>
          <a:xfrm>
            <a:off x="8197931" y="1798621"/>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a:solidFill>
                  <a:srgbClr val="5271FF"/>
                </a:solidFill>
                <a:latin typeface="Varela Round"/>
                <a:ea typeface="Varela Round"/>
                <a:cs typeface="Varela Round"/>
                <a:sym typeface="Varela Round"/>
              </a:rPr>
              <a:t>Métriques d’évaluation </a:t>
            </a:r>
          </a:p>
        </p:txBody>
      </p:sp>
      <p:grpSp>
        <p:nvGrpSpPr>
          <p:cNvPr id="22" name="Group 4">
            <a:extLst>
              <a:ext uri="{FF2B5EF4-FFF2-40B4-BE49-F238E27FC236}">
                <a16:creationId xmlns:a16="http://schemas.microsoft.com/office/drawing/2014/main" id="{057A83CB-24CF-406C-870A-6AB065729FB6}"/>
              </a:ext>
            </a:extLst>
          </p:cNvPr>
          <p:cNvGrpSpPr/>
          <p:nvPr/>
        </p:nvGrpSpPr>
        <p:grpSpPr>
          <a:xfrm>
            <a:off x="7932709" y="1815260"/>
            <a:ext cx="45719" cy="7542962"/>
            <a:chOff x="0" y="0"/>
            <a:chExt cx="874407" cy="3339658"/>
          </a:xfrm>
          <a:solidFill>
            <a:srgbClr val="2B4A9D"/>
          </a:solidFill>
        </p:grpSpPr>
        <p:sp>
          <p:nvSpPr>
            <p:cNvPr id="24" name="Freeform 5">
              <a:extLst>
                <a:ext uri="{FF2B5EF4-FFF2-40B4-BE49-F238E27FC236}">
                  <a16:creationId xmlns:a16="http://schemas.microsoft.com/office/drawing/2014/main" id="{33382931-F683-4731-B89A-28C4D0995D25}"/>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25" name="ZoneTexte 24">
            <a:extLst>
              <a:ext uri="{FF2B5EF4-FFF2-40B4-BE49-F238E27FC236}">
                <a16:creationId xmlns:a16="http://schemas.microsoft.com/office/drawing/2014/main" id="{3DA9DDB6-39E6-40AD-988B-7EB545C1AA2E}"/>
              </a:ext>
            </a:extLst>
          </p:cNvPr>
          <p:cNvSpPr txBox="1"/>
          <p:nvPr/>
        </p:nvSpPr>
        <p:spPr>
          <a:xfrm>
            <a:off x="8323006" y="2580410"/>
            <a:ext cx="5574227" cy="1877437"/>
          </a:xfrm>
          <a:prstGeom prst="rect">
            <a:avLst/>
          </a:prstGeom>
          <a:noFill/>
        </p:spPr>
        <p:txBody>
          <a:bodyPr wrap="square" anchor="ctr">
            <a:spAutoFit/>
          </a:bodyPr>
          <a:lstStyle/>
          <a:p>
            <a:pPr marL="342900" indent="-342900">
              <a:spcAft>
                <a:spcPts val="800"/>
              </a:spcAft>
              <a:buClr>
                <a:srgbClr val="2B4A9D"/>
              </a:buClr>
              <a:buFont typeface="Wingdings" panose="05000000000000000000" pitchFamily="2" charset="2"/>
              <a:buChar char="q"/>
            </a:pPr>
            <a:r>
              <a:rPr lang="fr-FR" sz="2400" dirty="0">
                <a:solidFill>
                  <a:schemeClr val="tx1"/>
                </a:solidFill>
                <a:effectLst/>
                <a:latin typeface="Georgia" panose="02040502050405020303" pitchFamily="18" charset="0"/>
                <a:ea typeface="Roboto" panose="02000000000000000000" pitchFamily="2" charset="0"/>
                <a:cs typeface="Roboto" panose="02000000000000000000" pitchFamily="2" charset="0"/>
              </a:rPr>
              <a:t>R</a:t>
            </a:r>
            <a:r>
              <a:rPr lang="fr-FR" sz="2400" baseline="30000" dirty="0">
                <a:solidFill>
                  <a:schemeClr val="tx1"/>
                </a:solidFill>
                <a:effectLst/>
                <a:latin typeface="Georgia" panose="02040502050405020303" pitchFamily="18" charset="0"/>
                <a:ea typeface="Roboto" panose="02000000000000000000" pitchFamily="2" charset="0"/>
                <a:cs typeface="Roboto" panose="02000000000000000000" pitchFamily="2" charset="0"/>
              </a:rPr>
              <a:t>2</a:t>
            </a:r>
          </a:p>
          <a:p>
            <a:pPr marL="342900" indent="-342900">
              <a:spcAft>
                <a:spcPts val="800"/>
              </a:spcAft>
              <a:buClr>
                <a:srgbClr val="2B4A9D"/>
              </a:buClr>
              <a:buFont typeface="Wingdings" panose="05000000000000000000" pitchFamily="2" charset="2"/>
              <a:buChar char="q"/>
            </a:pPr>
            <a:r>
              <a:rPr lang="fr-FR" sz="2400" dirty="0" err="1">
                <a:solidFill>
                  <a:schemeClr val="tx1"/>
                </a:solidFill>
                <a:effectLst/>
                <a:latin typeface="Georgia" panose="02040502050405020303" pitchFamily="18" charset="0"/>
                <a:ea typeface="Roboto" panose="02000000000000000000" pitchFamily="2" charset="0"/>
                <a:cs typeface="Roboto" panose="02000000000000000000" pitchFamily="2" charset="0"/>
              </a:rPr>
              <a:t>mean_squared_error</a:t>
            </a:r>
            <a:r>
              <a:rPr lang="fr-FR" sz="2400" dirty="0">
                <a:solidFill>
                  <a:schemeClr val="tx1"/>
                </a:solidFill>
                <a:effectLst/>
                <a:latin typeface="Georgia" panose="02040502050405020303" pitchFamily="18" charset="0"/>
                <a:ea typeface="Roboto" panose="02000000000000000000" pitchFamily="2" charset="0"/>
                <a:cs typeface="Roboto" panose="02000000000000000000" pitchFamily="2" charset="0"/>
              </a:rPr>
              <a:t>     </a:t>
            </a:r>
          </a:p>
          <a:p>
            <a:pPr marL="342900" indent="-342900">
              <a:spcAft>
                <a:spcPts val="800"/>
              </a:spcAft>
              <a:buClr>
                <a:srgbClr val="2B4A9D"/>
              </a:buClr>
              <a:buFont typeface="Wingdings" panose="05000000000000000000" pitchFamily="2" charset="2"/>
              <a:buChar char="q"/>
            </a:pPr>
            <a:r>
              <a:rPr lang="fr-FR" sz="2400" dirty="0" err="1">
                <a:solidFill>
                  <a:schemeClr val="tx1"/>
                </a:solidFill>
                <a:effectLst/>
                <a:latin typeface="Georgia" panose="02040502050405020303" pitchFamily="18" charset="0"/>
                <a:ea typeface="Roboto" panose="02000000000000000000" pitchFamily="2" charset="0"/>
                <a:cs typeface="Roboto" panose="02000000000000000000" pitchFamily="2" charset="0"/>
              </a:rPr>
              <a:t>mean_absolute_percentage_error</a:t>
            </a:r>
            <a:endParaRPr lang="fr-FR" sz="2400" dirty="0">
              <a:latin typeface="Georgia" panose="02040502050405020303" pitchFamily="18" charset="0"/>
              <a:ea typeface="Roboto" panose="02000000000000000000" pitchFamily="2" charset="0"/>
              <a:cs typeface="Roboto" panose="02000000000000000000" pitchFamily="2" charset="0"/>
            </a:endParaRPr>
          </a:p>
          <a:p>
            <a:pPr marL="342900" indent="-342900">
              <a:spcAft>
                <a:spcPts val="800"/>
              </a:spcAft>
              <a:buClr>
                <a:srgbClr val="2B4A9D"/>
              </a:buClr>
              <a:buFont typeface="Wingdings" panose="05000000000000000000" pitchFamily="2" charset="2"/>
              <a:buChar char="q"/>
            </a:pPr>
            <a:r>
              <a:rPr lang="fr-FR" sz="2400" dirty="0">
                <a:solidFill>
                  <a:schemeClr val="tx1"/>
                </a:solidFill>
                <a:effectLst/>
                <a:latin typeface="Georgia" panose="02040502050405020303" pitchFamily="18" charset="0"/>
                <a:ea typeface="Roboto" panose="02000000000000000000" pitchFamily="2" charset="0"/>
                <a:cs typeface="Roboto" panose="02000000000000000000" pitchFamily="2" charset="0"/>
              </a:rPr>
              <a:t> </a:t>
            </a:r>
            <a:r>
              <a:rPr lang="fr-FR" sz="2400" dirty="0" err="1">
                <a:solidFill>
                  <a:schemeClr val="tx1"/>
                </a:solidFill>
                <a:effectLst/>
                <a:latin typeface="Georgia" panose="02040502050405020303" pitchFamily="18" charset="0"/>
                <a:ea typeface="Roboto" panose="02000000000000000000" pitchFamily="2" charset="0"/>
                <a:cs typeface="Roboto" panose="02000000000000000000" pitchFamily="2" charset="0"/>
              </a:rPr>
              <a:t>max_error</a:t>
            </a:r>
            <a:endParaRPr lang="fr-SN" sz="2400" dirty="0">
              <a:latin typeface="Georgia" panose="02040502050405020303" pitchFamily="18" charset="0"/>
            </a:endParaRPr>
          </a:p>
        </p:txBody>
      </p:sp>
      <p:sp>
        <p:nvSpPr>
          <p:cNvPr id="26" name="TextBox 16">
            <a:extLst>
              <a:ext uri="{FF2B5EF4-FFF2-40B4-BE49-F238E27FC236}">
                <a16:creationId xmlns:a16="http://schemas.microsoft.com/office/drawing/2014/main" id="{E0638858-02A2-415C-B945-A9B9557FC9EC}"/>
              </a:ext>
            </a:extLst>
          </p:cNvPr>
          <p:cNvSpPr txBox="1"/>
          <p:nvPr/>
        </p:nvSpPr>
        <p:spPr>
          <a:xfrm>
            <a:off x="8323006" y="5068069"/>
            <a:ext cx="9135755" cy="492443"/>
          </a:xfrm>
          <a:prstGeom prst="rect">
            <a:avLst/>
          </a:prstGeom>
        </p:spPr>
        <p:txBody>
          <a:bodyPr lIns="0" tIns="0" rIns="0" bIns="0" rtlCol="0" anchor="t">
            <a:spAutoFit/>
          </a:bodyPr>
          <a:lstStyle/>
          <a:p>
            <a:pPr marL="0" marR="0" lvl="0" indent="0" algn="l" rtl="0">
              <a:lnSpc>
                <a:spcPct val="100000"/>
              </a:lnSpc>
              <a:spcBef>
                <a:spcPts val="0"/>
              </a:spcBef>
              <a:spcAft>
                <a:spcPts val="0"/>
              </a:spcAft>
              <a:buNone/>
            </a:pPr>
            <a:r>
              <a:rPr lang="fr-FR" sz="3200" b="1" u="sng" dirty="0" err="1">
                <a:solidFill>
                  <a:srgbClr val="5271FF"/>
                </a:solidFill>
                <a:latin typeface="Varela Round"/>
                <a:ea typeface="Varela Round"/>
                <a:cs typeface="Varela Round"/>
                <a:sym typeface="Varela Round"/>
              </a:rPr>
              <a:t>Preprocessor</a:t>
            </a:r>
            <a:endParaRPr lang="fr-FR" sz="3200" b="1" u="sng" dirty="0">
              <a:solidFill>
                <a:srgbClr val="5271FF"/>
              </a:solidFill>
              <a:latin typeface="Varela Round"/>
              <a:ea typeface="Varela Round"/>
              <a:cs typeface="Varela Round"/>
              <a:sym typeface="Varela Round"/>
            </a:endParaRPr>
          </a:p>
        </p:txBody>
      </p:sp>
      <p:sp>
        <p:nvSpPr>
          <p:cNvPr id="27" name="ZoneTexte 26">
            <a:extLst>
              <a:ext uri="{FF2B5EF4-FFF2-40B4-BE49-F238E27FC236}">
                <a16:creationId xmlns:a16="http://schemas.microsoft.com/office/drawing/2014/main" id="{CFC391CA-FD85-4AF9-AB6D-151D7773FFD4}"/>
              </a:ext>
            </a:extLst>
          </p:cNvPr>
          <p:cNvSpPr txBox="1"/>
          <p:nvPr/>
        </p:nvSpPr>
        <p:spPr>
          <a:xfrm>
            <a:off x="8327131" y="5614034"/>
            <a:ext cx="3164412" cy="461665"/>
          </a:xfrm>
          <a:prstGeom prst="rect">
            <a:avLst/>
          </a:prstGeom>
          <a:noFill/>
        </p:spPr>
        <p:txBody>
          <a:bodyPr wrap="square">
            <a:spAutoFit/>
          </a:bodyPr>
          <a:lstStyle/>
          <a:p>
            <a:r>
              <a:rPr lang="fr-SN" sz="2400" b="1" dirty="0" err="1"/>
              <a:t>numeric_transformer</a:t>
            </a:r>
            <a:endParaRPr lang="fr-SN" sz="2400" b="1" dirty="0"/>
          </a:p>
        </p:txBody>
      </p:sp>
      <p:sp>
        <p:nvSpPr>
          <p:cNvPr id="28" name="ZoneTexte 27">
            <a:extLst>
              <a:ext uri="{FF2B5EF4-FFF2-40B4-BE49-F238E27FC236}">
                <a16:creationId xmlns:a16="http://schemas.microsoft.com/office/drawing/2014/main" id="{9CDFB4F6-7E26-48CD-8D9B-29F648404EAD}"/>
              </a:ext>
            </a:extLst>
          </p:cNvPr>
          <p:cNvSpPr txBox="1"/>
          <p:nvPr/>
        </p:nvSpPr>
        <p:spPr>
          <a:xfrm>
            <a:off x="8440521" y="6170734"/>
            <a:ext cx="3402420" cy="461665"/>
          </a:xfrm>
          <a:prstGeom prst="rect">
            <a:avLst/>
          </a:prstGeom>
          <a:noFill/>
        </p:spPr>
        <p:txBody>
          <a:bodyPr wrap="square" rtlCol="0">
            <a:spAutoFit/>
          </a:bodyPr>
          <a:lstStyle/>
          <a:p>
            <a:pPr marL="342900" indent="-342900">
              <a:buClr>
                <a:srgbClr val="2B4A9D"/>
              </a:buClr>
              <a:buFont typeface="Wingdings" panose="05000000000000000000" pitchFamily="2" charset="2"/>
              <a:buChar char="q"/>
            </a:pPr>
            <a:r>
              <a:rPr lang="fr-FR" sz="2400" dirty="0"/>
              <a:t>Standardisation</a:t>
            </a:r>
            <a:endParaRPr lang="fr-SN" sz="2400" dirty="0"/>
          </a:p>
        </p:txBody>
      </p:sp>
      <p:sp>
        <p:nvSpPr>
          <p:cNvPr id="29" name="ZoneTexte 28">
            <a:extLst>
              <a:ext uri="{FF2B5EF4-FFF2-40B4-BE49-F238E27FC236}">
                <a16:creationId xmlns:a16="http://schemas.microsoft.com/office/drawing/2014/main" id="{E558EAD6-4299-4388-8157-9785231D9D0F}"/>
              </a:ext>
            </a:extLst>
          </p:cNvPr>
          <p:cNvSpPr txBox="1"/>
          <p:nvPr/>
        </p:nvSpPr>
        <p:spPr>
          <a:xfrm>
            <a:off x="8323006" y="6800157"/>
            <a:ext cx="3716594" cy="461665"/>
          </a:xfrm>
          <a:prstGeom prst="rect">
            <a:avLst/>
          </a:prstGeom>
          <a:noFill/>
        </p:spPr>
        <p:txBody>
          <a:bodyPr wrap="square">
            <a:spAutoFit/>
          </a:bodyPr>
          <a:lstStyle/>
          <a:p>
            <a:r>
              <a:rPr lang="fr-SN" sz="2400" b="1" dirty="0" err="1"/>
              <a:t>categorical_transformer</a:t>
            </a:r>
            <a:endParaRPr lang="fr-SN" sz="2400" b="1" dirty="0"/>
          </a:p>
        </p:txBody>
      </p:sp>
      <p:sp>
        <p:nvSpPr>
          <p:cNvPr id="30" name="ZoneTexte 29">
            <a:extLst>
              <a:ext uri="{FF2B5EF4-FFF2-40B4-BE49-F238E27FC236}">
                <a16:creationId xmlns:a16="http://schemas.microsoft.com/office/drawing/2014/main" id="{6104E746-A2BD-47B2-9837-6736D1C9BF82}"/>
              </a:ext>
            </a:extLst>
          </p:cNvPr>
          <p:cNvSpPr txBox="1"/>
          <p:nvPr/>
        </p:nvSpPr>
        <p:spPr>
          <a:xfrm>
            <a:off x="8378310" y="7273052"/>
            <a:ext cx="4008473" cy="830997"/>
          </a:xfrm>
          <a:prstGeom prst="rect">
            <a:avLst/>
          </a:prstGeom>
          <a:noFill/>
        </p:spPr>
        <p:txBody>
          <a:bodyPr wrap="square" rtlCol="0">
            <a:spAutoFit/>
          </a:bodyPr>
          <a:lstStyle/>
          <a:p>
            <a:endParaRPr lang="fr-FR" sz="2400" dirty="0">
              <a:latin typeface="Georgia" panose="02040502050405020303" pitchFamily="18" charset="0"/>
            </a:endParaRPr>
          </a:p>
          <a:p>
            <a:pPr marL="342900" indent="-342900">
              <a:buClr>
                <a:srgbClr val="2B4A9D"/>
              </a:buClr>
              <a:buFont typeface="Wingdings" panose="05000000000000000000" pitchFamily="2" charset="2"/>
              <a:buChar char="q"/>
            </a:pPr>
            <a:r>
              <a:rPr lang="fr-FR" sz="2400" dirty="0" err="1">
                <a:latin typeface="Calibri" panose="020F0502020204030204" pitchFamily="34" charset="0"/>
                <a:ea typeface="Calibri" panose="020F0502020204030204" pitchFamily="34" charset="0"/>
                <a:cs typeface="Calibri" panose="020F0502020204030204" pitchFamily="34" charset="0"/>
              </a:rPr>
              <a:t>OneHotEncoder</a:t>
            </a:r>
            <a:endParaRPr lang="fr-S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405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TextBox 16">
            <a:extLst>
              <a:ext uri="{FF2B5EF4-FFF2-40B4-BE49-F238E27FC236}">
                <a16:creationId xmlns:a16="http://schemas.microsoft.com/office/drawing/2014/main" id="{B24C50F4-FBEC-4DC8-A6BB-17B7A70A4DB0}"/>
              </a:ext>
            </a:extLst>
          </p:cNvPr>
          <p:cNvSpPr txBox="1"/>
          <p:nvPr/>
        </p:nvSpPr>
        <p:spPr>
          <a:xfrm>
            <a:off x="1524000" y="378808"/>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Modèles paramétriques</a:t>
            </a:r>
            <a:endParaRPr lang="en-US" sz="4000" spc="400" dirty="0">
              <a:solidFill>
                <a:srgbClr val="2B4A9D"/>
              </a:solidFill>
              <a:latin typeface="Poppins Ultra-Bold"/>
            </a:endParaRPr>
          </a:p>
        </p:txBody>
      </p:sp>
      <p:sp>
        <p:nvSpPr>
          <p:cNvPr id="21" name="TextBox 16">
            <a:extLst>
              <a:ext uri="{FF2B5EF4-FFF2-40B4-BE49-F238E27FC236}">
                <a16:creationId xmlns:a16="http://schemas.microsoft.com/office/drawing/2014/main" id="{6A5EBA1D-75EB-4B40-8F0C-E05F1D872066}"/>
              </a:ext>
            </a:extLst>
          </p:cNvPr>
          <p:cNvSpPr txBox="1"/>
          <p:nvPr/>
        </p:nvSpPr>
        <p:spPr>
          <a:xfrm>
            <a:off x="-457200" y="1191918"/>
            <a:ext cx="9135755" cy="951543"/>
          </a:xfrm>
          <a:prstGeom prst="rect">
            <a:avLst/>
          </a:prstGeom>
        </p:spPr>
        <p:txBody>
          <a:bodyPr lIns="0" tIns="0" rIns="0" bIns="0" rtlCol="0" anchor="t">
            <a:spAutoFit/>
          </a:bodyPr>
          <a:lstStyle/>
          <a:p>
            <a:pPr algn="ctr">
              <a:lnSpc>
                <a:spcPts val="8400"/>
              </a:lnSpc>
            </a:pPr>
            <a:r>
              <a:rPr lang="fr-FR" sz="4000" spc="400" dirty="0">
                <a:solidFill>
                  <a:srgbClr val="5271FF"/>
                </a:solidFill>
                <a:latin typeface="Poppins Ultra-Bold"/>
              </a:rPr>
              <a:t>Régression linéaire</a:t>
            </a:r>
            <a:endParaRPr lang="en-US" sz="4000" spc="400" dirty="0">
              <a:solidFill>
                <a:srgbClr val="5271FF"/>
              </a:solidFill>
              <a:latin typeface="Poppins Ultra-Bold"/>
            </a:endParaRPr>
          </a:p>
        </p:txBody>
      </p:sp>
      <p:sp>
        <p:nvSpPr>
          <p:cNvPr id="24" name="ZoneTexte 23">
            <a:extLst>
              <a:ext uri="{FF2B5EF4-FFF2-40B4-BE49-F238E27FC236}">
                <a16:creationId xmlns:a16="http://schemas.microsoft.com/office/drawing/2014/main" id="{E419B41B-6D40-49B2-863A-688F8E216318}"/>
              </a:ext>
            </a:extLst>
          </p:cNvPr>
          <p:cNvSpPr txBox="1"/>
          <p:nvPr/>
        </p:nvSpPr>
        <p:spPr>
          <a:xfrm>
            <a:off x="816673" y="2417348"/>
            <a:ext cx="9843082" cy="2677656"/>
          </a:xfrm>
          <a:prstGeom prst="rect">
            <a:avLst/>
          </a:prstGeom>
          <a:noFill/>
        </p:spPr>
        <p:txBody>
          <a:bodyPr wrap="square">
            <a:spAutoFit/>
          </a:bodyPr>
          <a:lstStyle/>
          <a:p>
            <a:pPr algn="just"/>
            <a:r>
              <a:rPr lang="fr-FR" sz="2400" b="1" dirty="0">
                <a:solidFill>
                  <a:srgbClr val="002060"/>
                </a:solidFill>
                <a:latin typeface="Calibri" panose="020F0502020204030204" pitchFamily="34" charset="0"/>
                <a:ea typeface="Calibri" panose="020F0502020204030204" pitchFamily="34" charset="0"/>
                <a:cs typeface="Calibri" panose="020F0502020204030204" pitchFamily="34" charset="0"/>
              </a:rPr>
              <a:t>Formule mathématique</a:t>
            </a:r>
            <a:r>
              <a:rPr lang="fr-FR" sz="2400" b="1" dirty="0">
                <a:latin typeface="Calibri" panose="020F0502020204030204" pitchFamily="34" charset="0"/>
                <a:ea typeface="Calibri" panose="020F0502020204030204" pitchFamily="34" charset="0"/>
                <a:cs typeface="Calibri" panose="020F0502020204030204" pitchFamily="34" charset="0"/>
              </a:rPr>
              <a:t>:  </a:t>
            </a:r>
            <a:r>
              <a:rPr lang="sv-SE" sz="2400" b="1" dirty="0">
                <a:latin typeface="Calibri" panose="020F0502020204030204" pitchFamily="34" charset="0"/>
                <a:ea typeface="Calibri" panose="020F0502020204030204" pitchFamily="34" charset="0"/>
                <a:cs typeface="Calibri" panose="020F0502020204030204" pitchFamily="34" charset="0"/>
              </a:rPr>
              <a:t>𝑦 = 𝑓(𝐱) = 𝛽₀ + 𝛽₁𝑥₁ + ⋯ + 𝛽ᵣ𝑥ᵣ + 𝜀</a:t>
            </a:r>
          </a:p>
          <a:p>
            <a:pPr algn="just"/>
            <a:endParaRPr lang="fr-FR" sz="2400" dirty="0">
              <a:latin typeface="Calibri" panose="020F0502020204030204" pitchFamily="34" charset="0"/>
              <a:ea typeface="Calibri" panose="020F0502020204030204" pitchFamily="34" charset="0"/>
              <a:cs typeface="Calibri" panose="020F0502020204030204" pitchFamily="34" charset="0"/>
            </a:endParaRPr>
          </a:p>
          <a:p>
            <a:pPr algn="just"/>
            <a:r>
              <a:rPr lang="fr-FR" sz="2400" b="1" dirty="0">
                <a:solidFill>
                  <a:srgbClr val="002060"/>
                </a:solidFill>
                <a:latin typeface="Calibri" panose="020F0502020204030204" pitchFamily="34" charset="0"/>
                <a:ea typeface="Calibri" panose="020F0502020204030204" pitchFamily="34" charset="0"/>
                <a:cs typeface="Calibri" panose="020F0502020204030204" pitchFamily="34" charset="0"/>
              </a:rPr>
              <a:t>Explication du modèle: </a:t>
            </a:r>
          </a:p>
          <a:p>
            <a:pPr algn="just"/>
            <a:r>
              <a:rPr lang="fr-FR" sz="2400" dirty="0">
                <a:effectLst/>
                <a:latin typeface="Calibri" panose="020F0502020204030204" pitchFamily="34" charset="0"/>
                <a:ea typeface="Calibri" panose="020F0502020204030204" pitchFamily="34" charset="0"/>
                <a:cs typeface="Calibri" panose="020F0502020204030204" pitchFamily="34" charset="0"/>
              </a:rPr>
              <a:t>L'analyse de régression calcule la relation estimée entre une variable dépendante et une ou plusieurs variables explicatives. Elle </a:t>
            </a:r>
            <a:r>
              <a:rPr lang="fr-FR" sz="2400" b="1" dirty="0">
                <a:effectLst/>
                <a:latin typeface="Calibri" panose="020F0502020204030204" pitchFamily="34" charset="0"/>
                <a:ea typeface="Calibri" panose="020F0502020204030204" pitchFamily="34" charset="0"/>
                <a:cs typeface="Calibri" panose="020F0502020204030204" pitchFamily="34" charset="0"/>
              </a:rPr>
              <a:t>permet de modéliser la relation entre les variables choisies et de prévoir des valeurs en fonction du modèle</a:t>
            </a:r>
            <a:r>
              <a:rPr lang="fr-FR" dirty="0">
                <a:effectLst/>
                <a:latin typeface="Book Antiqua" panose="02040602050305030304" pitchFamily="18" charset="0"/>
              </a:rPr>
              <a:t>.</a:t>
            </a:r>
          </a:p>
        </p:txBody>
      </p:sp>
      <p:sp>
        <p:nvSpPr>
          <p:cNvPr id="26" name="TextBox 16">
            <a:extLst>
              <a:ext uri="{FF2B5EF4-FFF2-40B4-BE49-F238E27FC236}">
                <a16:creationId xmlns:a16="http://schemas.microsoft.com/office/drawing/2014/main" id="{BCBF98C8-6074-4E08-A054-85959DC216C0}"/>
              </a:ext>
            </a:extLst>
          </p:cNvPr>
          <p:cNvSpPr txBox="1"/>
          <p:nvPr/>
        </p:nvSpPr>
        <p:spPr>
          <a:xfrm>
            <a:off x="-1752600" y="5398794"/>
            <a:ext cx="9135755" cy="951543"/>
          </a:xfrm>
          <a:prstGeom prst="rect">
            <a:avLst/>
          </a:prstGeom>
        </p:spPr>
        <p:txBody>
          <a:bodyPr lIns="0" tIns="0" rIns="0" bIns="0" rtlCol="0" anchor="t">
            <a:spAutoFit/>
          </a:bodyPr>
          <a:lstStyle/>
          <a:p>
            <a:pPr algn="ctr">
              <a:lnSpc>
                <a:spcPts val="8400"/>
              </a:lnSpc>
            </a:pPr>
            <a:r>
              <a:rPr lang="fr-FR" sz="4000" spc="400" dirty="0" err="1">
                <a:solidFill>
                  <a:srgbClr val="5271FF"/>
                </a:solidFill>
                <a:latin typeface="Poppins Ultra-Bold"/>
              </a:rPr>
              <a:t>Elastic</a:t>
            </a:r>
            <a:r>
              <a:rPr lang="fr-FR" sz="4000" spc="400" dirty="0">
                <a:solidFill>
                  <a:srgbClr val="5271FF"/>
                </a:solidFill>
                <a:latin typeface="Poppins Ultra-Bold"/>
              </a:rPr>
              <a:t>-net</a:t>
            </a:r>
            <a:endParaRPr lang="en-US" sz="4000" spc="400" dirty="0">
              <a:solidFill>
                <a:srgbClr val="5271FF"/>
              </a:solidFill>
              <a:latin typeface="Poppins Ultra-Bold"/>
            </a:endParaRPr>
          </a:p>
        </p:txBody>
      </p:sp>
      <p:sp>
        <p:nvSpPr>
          <p:cNvPr id="27" name="ZoneTexte 26">
            <a:extLst>
              <a:ext uri="{FF2B5EF4-FFF2-40B4-BE49-F238E27FC236}">
                <a16:creationId xmlns:a16="http://schemas.microsoft.com/office/drawing/2014/main" id="{48014304-1353-428C-97DD-23F8332021D9}"/>
              </a:ext>
            </a:extLst>
          </p:cNvPr>
          <p:cNvSpPr txBox="1"/>
          <p:nvPr/>
        </p:nvSpPr>
        <p:spPr>
          <a:xfrm>
            <a:off x="817965" y="6721226"/>
            <a:ext cx="8356600" cy="2677656"/>
          </a:xfrm>
          <a:prstGeom prst="rect">
            <a:avLst/>
          </a:prstGeom>
          <a:noFill/>
        </p:spPr>
        <p:txBody>
          <a:bodyPr wrap="square">
            <a:spAutoFit/>
          </a:bodyPr>
          <a:lstStyle/>
          <a:p>
            <a:pPr algn="just"/>
            <a:r>
              <a:rPr lang="fr-FR" sz="2400" b="1" dirty="0">
                <a:solidFill>
                  <a:srgbClr val="002060"/>
                </a:solidFill>
              </a:rPr>
              <a:t>Formule mathématique</a:t>
            </a:r>
            <a:r>
              <a:rPr lang="fr-FR" sz="2400" b="1" dirty="0"/>
              <a:t> : </a:t>
            </a:r>
            <a:endParaRPr lang="fr-FR" sz="2400" dirty="0"/>
          </a:p>
          <a:p>
            <a:pPr algn="just"/>
            <a:endParaRPr lang="fr-FR" sz="2400" b="1" dirty="0">
              <a:solidFill>
                <a:srgbClr val="002060"/>
              </a:solidFill>
            </a:endParaRPr>
          </a:p>
          <a:p>
            <a:pPr algn="just"/>
            <a:r>
              <a:rPr lang="fr-FR" sz="2400" b="1" dirty="0">
                <a:solidFill>
                  <a:srgbClr val="002060"/>
                </a:solidFill>
              </a:rPr>
              <a:t>Explication : </a:t>
            </a:r>
          </a:p>
          <a:p>
            <a:pPr algn="just"/>
            <a:r>
              <a:rPr lang="fr-FR" sz="2400" dirty="0"/>
              <a:t>C'est une solution au problème de l'</a:t>
            </a:r>
            <a:r>
              <a:rPr lang="fr-FR" sz="2400" dirty="0" err="1"/>
              <a:t>overfitting</a:t>
            </a:r>
            <a:r>
              <a:rPr lang="fr-FR" sz="2400" dirty="0"/>
              <a:t> des modèles.</a:t>
            </a:r>
          </a:p>
          <a:p>
            <a:pPr algn="just"/>
            <a:r>
              <a:rPr lang="fr-FR" sz="2400" dirty="0"/>
              <a:t>La conséquence est de rétrécir les coefficients (comme dans la régression </a:t>
            </a:r>
            <a:r>
              <a:rPr lang="fr-FR" sz="2400" dirty="0" err="1"/>
              <a:t>ridge</a:t>
            </a:r>
            <a:r>
              <a:rPr lang="fr-FR" sz="2400" dirty="0"/>
              <a:t>) et de mettre certains coefficients à zéro (comme dans le LASSO).</a:t>
            </a:r>
          </a:p>
        </p:txBody>
      </p:sp>
    </p:spTree>
    <p:extLst>
      <p:ext uri="{BB962C8B-B14F-4D97-AF65-F5344CB8AC3E}">
        <p14:creationId xmlns:p14="http://schemas.microsoft.com/office/powerpoint/2010/main" val="90878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343400" y="392732"/>
            <a:ext cx="8510076"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Présentation</a:t>
            </a:r>
            <a:r>
              <a:rPr lang="en-US" sz="4000" spc="400" dirty="0">
                <a:solidFill>
                  <a:srgbClr val="2B4A9D"/>
                </a:solidFill>
                <a:latin typeface="Poppins Ultra-Bold"/>
              </a:rPr>
              <a:t> des </a:t>
            </a:r>
            <a:r>
              <a:rPr lang="fr-FR" sz="4000" spc="400" dirty="0">
                <a:solidFill>
                  <a:srgbClr val="2B4A9D"/>
                </a:solidFill>
                <a:latin typeface="Poppins Ultra-Bold"/>
              </a:rPr>
              <a:t>résultats</a:t>
            </a:r>
          </a:p>
        </p:txBody>
      </p:sp>
      <p:graphicFrame>
        <p:nvGraphicFramePr>
          <p:cNvPr id="14" name="Objet 13">
            <a:extLst>
              <a:ext uri="{FF2B5EF4-FFF2-40B4-BE49-F238E27FC236}">
                <a16:creationId xmlns:a16="http://schemas.microsoft.com/office/drawing/2014/main" id="{6EF89859-9FCD-4813-A683-7856C144A3EB}"/>
              </a:ext>
            </a:extLst>
          </p:cNvPr>
          <p:cNvGraphicFramePr>
            <a:graphicFrameLocks noChangeAspect="1"/>
          </p:cNvGraphicFramePr>
          <p:nvPr>
            <p:extLst>
              <p:ext uri="{D42A27DB-BD31-4B8C-83A1-F6EECF244321}">
                <p14:modId xmlns:p14="http://schemas.microsoft.com/office/powerpoint/2010/main" val="3310487147"/>
              </p:ext>
            </p:extLst>
          </p:nvPr>
        </p:nvGraphicFramePr>
        <p:xfrm>
          <a:off x="2019300" y="2994025"/>
          <a:ext cx="7159625" cy="4910138"/>
        </p:xfrm>
        <a:graphic>
          <a:graphicData uri="http://schemas.openxmlformats.org/presentationml/2006/ole">
            <mc:AlternateContent xmlns:mc="http://schemas.openxmlformats.org/markup-compatibility/2006">
              <mc:Choice xmlns:v="urn:schemas-microsoft-com:vml" Requires="v">
                <p:oleObj spid="_x0000_s1046" name="Feuille de calcul" r:id="rId3" imgW="3200574" imgH="1838470" progId="Excel.Sheet.12">
                  <p:embed/>
                </p:oleObj>
              </mc:Choice>
              <mc:Fallback>
                <p:oleObj name="Feuille de calcul" r:id="rId3" imgW="3200574" imgH="1838470" progId="Excel.Sheet.12">
                  <p:embed/>
                  <p:pic>
                    <p:nvPicPr>
                      <p:cNvPr id="15" name="Objet 14"/>
                      <p:cNvPicPr/>
                      <p:nvPr/>
                    </p:nvPicPr>
                    <p:blipFill>
                      <a:blip r:embed="rId4"/>
                      <a:stretch>
                        <a:fillRect/>
                      </a:stretch>
                    </p:blipFill>
                    <p:spPr>
                      <a:xfrm>
                        <a:off x="2019300" y="2994025"/>
                        <a:ext cx="7159625" cy="4910138"/>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763DD194-264D-4372-A700-8418AE57D582}"/>
              </a:ext>
            </a:extLst>
          </p:cNvPr>
          <p:cNvSpPr/>
          <p:nvPr/>
        </p:nvSpPr>
        <p:spPr>
          <a:xfrm>
            <a:off x="3048000" y="1859101"/>
            <a:ext cx="4343400" cy="584775"/>
          </a:xfrm>
          <a:prstGeom prst="rect">
            <a:avLst/>
          </a:prstGeom>
        </p:spPr>
        <p:txBody>
          <a:bodyPr wrap="square">
            <a:spAutoFit/>
          </a:bodyPr>
          <a:lstStyle/>
          <a:p>
            <a:r>
              <a:rPr lang="fr-FR" sz="3200" dirty="0">
                <a:solidFill>
                  <a:srgbClr val="5271FF"/>
                </a:solidFill>
                <a:latin typeface="Georgia" panose="02040502050405020303" pitchFamily="18" charset="0"/>
              </a:rPr>
              <a:t>Sans </a:t>
            </a:r>
            <a:r>
              <a:rPr lang="fr-FR" sz="3200" dirty="0" err="1">
                <a:solidFill>
                  <a:srgbClr val="5271FF"/>
                </a:solidFill>
                <a:latin typeface="Georgia" panose="02040502050405020303" pitchFamily="18" charset="0"/>
              </a:rPr>
              <a:t>EnergyStarScore</a:t>
            </a:r>
            <a:endParaRPr lang="fr-FR" sz="3200" dirty="0">
              <a:solidFill>
                <a:srgbClr val="5271FF"/>
              </a:solidFill>
              <a:latin typeface="Georgia" panose="02040502050405020303" pitchFamily="18" charset="0"/>
            </a:endParaRPr>
          </a:p>
        </p:txBody>
      </p:sp>
      <p:graphicFrame>
        <p:nvGraphicFramePr>
          <p:cNvPr id="16" name="Objet 15">
            <a:extLst>
              <a:ext uri="{FF2B5EF4-FFF2-40B4-BE49-F238E27FC236}">
                <a16:creationId xmlns:a16="http://schemas.microsoft.com/office/drawing/2014/main" id="{7BF7F15E-E554-4EFE-AED4-8FAE22D1879E}"/>
              </a:ext>
            </a:extLst>
          </p:cNvPr>
          <p:cNvGraphicFramePr>
            <a:graphicFrameLocks noChangeAspect="1"/>
          </p:cNvGraphicFramePr>
          <p:nvPr>
            <p:extLst>
              <p:ext uri="{D42A27DB-BD31-4B8C-83A1-F6EECF244321}">
                <p14:modId xmlns:p14="http://schemas.microsoft.com/office/powerpoint/2010/main" val="99185189"/>
              </p:ext>
            </p:extLst>
          </p:nvPr>
        </p:nvGraphicFramePr>
        <p:xfrm>
          <a:off x="10210800" y="2994025"/>
          <a:ext cx="7272338" cy="4910138"/>
        </p:xfrm>
        <a:graphic>
          <a:graphicData uri="http://schemas.openxmlformats.org/presentationml/2006/ole">
            <mc:AlternateContent xmlns:mc="http://schemas.openxmlformats.org/markup-compatibility/2006">
              <mc:Choice xmlns:v="urn:schemas-microsoft-com:vml" Requires="v">
                <p:oleObj spid="_x0000_s1047" name="Feuille de calcul" r:id="rId5" imgW="3200574" imgH="1838470" progId="Excel.Sheet.12">
                  <p:embed/>
                </p:oleObj>
              </mc:Choice>
              <mc:Fallback>
                <p:oleObj name="Feuille de calcul" r:id="rId5" imgW="3200574" imgH="1838470" progId="Excel.Sheet.12">
                  <p:embed/>
                  <p:pic>
                    <p:nvPicPr>
                      <p:cNvPr id="35" name="Objet 34"/>
                      <p:cNvPicPr/>
                      <p:nvPr/>
                    </p:nvPicPr>
                    <p:blipFill>
                      <a:blip r:embed="rId6"/>
                      <a:stretch>
                        <a:fillRect/>
                      </a:stretch>
                    </p:blipFill>
                    <p:spPr>
                      <a:xfrm>
                        <a:off x="10210800" y="2994025"/>
                        <a:ext cx="7272338" cy="491013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36CAD2A9-5F6B-44C4-A696-5B4BA8B70A06}"/>
              </a:ext>
            </a:extLst>
          </p:cNvPr>
          <p:cNvSpPr/>
          <p:nvPr/>
        </p:nvSpPr>
        <p:spPr>
          <a:xfrm>
            <a:off x="12115800" y="1977508"/>
            <a:ext cx="4343400" cy="584775"/>
          </a:xfrm>
          <a:prstGeom prst="rect">
            <a:avLst/>
          </a:prstGeom>
        </p:spPr>
        <p:txBody>
          <a:bodyPr wrap="square">
            <a:spAutoFit/>
          </a:bodyPr>
          <a:lstStyle/>
          <a:p>
            <a:r>
              <a:rPr lang="fr-FR" sz="3200" dirty="0">
                <a:solidFill>
                  <a:srgbClr val="5271FF"/>
                </a:solidFill>
                <a:latin typeface="Georgia" panose="02040502050405020303" pitchFamily="18" charset="0"/>
              </a:rPr>
              <a:t>Avec </a:t>
            </a:r>
            <a:r>
              <a:rPr lang="fr-FR" sz="3200" dirty="0" err="1">
                <a:solidFill>
                  <a:srgbClr val="5271FF"/>
                </a:solidFill>
                <a:latin typeface="Georgia" panose="02040502050405020303" pitchFamily="18" charset="0"/>
              </a:rPr>
              <a:t>EnergyStarScore</a:t>
            </a:r>
            <a:endParaRPr lang="fr-FR" sz="3200" dirty="0">
              <a:solidFill>
                <a:srgbClr val="5271FF"/>
              </a:solidFill>
              <a:latin typeface="Georgia" panose="02040502050405020303" pitchFamily="18" charset="0"/>
            </a:endParaRPr>
          </a:p>
        </p:txBody>
      </p:sp>
    </p:spTree>
    <p:extLst>
      <p:ext uri="{BB962C8B-B14F-4D97-AF65-F5344CB8AC3E}">
        <p14:creationId xmlns:p14="http://schemas.microsoft.com/office/powerpoint/2010/main" val="1906334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TextBox 16">
            <a:extLst>
              <a:ext uri="{FF2B5EF4-FFF2-40B4-BE49-F238E27FC236}">
                <a16:creationId xmlns:a16="http://schemas.microsoft.com/office/drawing/2014/main" id="{B24C50F4-FBEC-4DC8-A6BB-17B7A70A4DB0}"/>
              </a:ext>
            </a:extLst>
          </p:cNvPr>
          <p:cNvSpPr txBox="1"/>
          <p:nvPr/>
        </p:nvSpPr>
        <p:spPr>
          <a:xfrm>
            <a:off x="1295400" y="219146"/>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Méthodes ensemblistes </a:t>
            </a:r>
            <a:r>
              <a:rPr lang="en-US" sz="4000" spc="400" dirty="0">
                <a:solidFill>
                  <a:srgbClr val="2B4A9D"/>
                </a:solidFill>
                <a:latin typeface="Poppins Ultra-Bold"/>
              </a:rPr>
              <a:t> </a:t>
            </a:r>
          </a:p>
        </p:txBody>
      </p:sp>
      <p:sp>
        <p:nvSpPr>
          <p:cNvPr id="17" name="TextBox 16">
            <a:extLst>
              <a:ext uri="{FF2B5EF4-FFF2-40B4-BE49-F238E27FC236}">
                <a16:creationId xmlns:a16="http://schemas.microsoft.com/office/drawing/2014/main" id="{556AFC25-5440-4F61-885B-60D8414E7A4E}"/>
              </a:ext>
            </a:extLst>
          </p:cNvPr>
          <p:cNvSpPr txBox="1"/>
          <p:nvPr/>
        </p:nvSpPr>
        <p:spPr>
          <a:xfrm>
            <a:off x="-2189747" y="1343574"/>
            <a:ext cx="9135755" cy="951543"/>
          </a:xfrm>
          <a:prstGeom prst="rect">
            <a:avLst/>
          </a:prstGeom>
        </p:spPr>
        <p:txBody>
          <a:bodyPr lIns="0" tIns="0" rIns="0" bIns="0" rtlCol="0" anchor="t">
            <a:spAutoFit/>
          </a:bodyPr>
          <a:lstStyle/>
          <a:p>
            <a:pPr algn="ctr">
              <a:lnSpc>
                <a:spcPts val="8400"/>
              </a:lnSpc>
            </a:pPr>
            <a:r>
              <a:rPr lang="fr-FR" sz="4000" spc="400" dirty="0" err="1">
                <a:solidFill>
                  <a:srgbClr val="5271FF"/>
                </a:solidFill>
                <a:latin typeface="Poppins Ultra-Bold"/>
              </a:rPr>
              <a:t>Random</a:t>
            </a:r>
            <a:r>
              <a:rPr lang="fr-FR" sz="4000" spc="400" dirty="0">
                <a:solidFill>
                  <a:srgbClr val="5271FF"/>
                </a:solidFill>
                <a:latin typeface="Poppins Ultra-Bold"/>
              </a:rPr>
              <a:t> </a:t>
            </a:r>
            <a:r>
              <a:rPr lang="fr-FR" sz="4000" spc="400" dirty="0" err="1">
                <a:solidFill>
                  <a:srgbClr val="5271FF"/>
                </a:solidFill>
                <a:latin typeface="Poppins Ultra-Bold"/>
              </a:rPr>
              <a:t>forest</a:t>
            </a:r>
            <a:endParaRPr lang="en-US" sz="4000" spc="400" dirty="0">
              <a:solidFill>
                <a:srgbClr val="5271FF"/>
              </a:solidFill>
              <a:latin typeface="Poppins Ultra-Bold"/>
            </a:endParaRPr>
          </a:p>
        </p:txBody>
      </p:sp>
      <p:sp>
        <p:nvSpPr>
          <p:cNvPr id="23" name="ZoneTexte 22">
            <a:extLst>
              <a:ext uri="{FF2B5EF4-FFF2-40B4-BE49-F238E27FC236}">
                <a16:creationId xmlns:a16="http://schemas.microsoft.com/office/drawing/2014/main" id="{12081F55-0846-4297-9316-B92C267595DE}"/>
              </a:ext>
            </a:extLst>
          </p:cNvPr>
          <p:cNvSpPr txBox="1"/>
          <p:nvPr/>
        </p:nvSpPr>
        <p:spPr>
          <a:xfrm>
            <a:off x="938548" y="6437421"/>
            <a:ext cx="7391400" cy="3108543"/>
          </a:xfrm>
          <a:prstGeom prst="rect">
            <a:avLst/>
          </a:prstGeom>
          <a:noFill/>
        </p:spPr>
        <p:txBody>
          <a:bodyPr wrap="square" rtlCol="0">
            <a:spAutoFit/>
          </a:bodyPr>
          <a:lstStyle/>
          <a:p>
            <a:pPr algn="just"/>
            <a:r>
              <a:rPr lang="fr-FR" sz="2800" dirty="0">
                <a:latin typeface="Calibri" panose="020F0502020204030204" pitchFamily="34" charset="0"/>
                <a:ea typeface="Calibri" panose="020F0502020204030204" pitchFamily="34" charset="0"/>
                <a:cs typeface="Calibri" panose="020F0502020204030204" pitchFamily="34" charset="0"/>
              </a:rPr>
              <a:t>C’est une méthode de </a:t>
            </a:r>
            <a:r>
              <a:rPr lang="fr-FR" sz="2800" b="1" dirty="0" err="1">
                <a:latin typeface="Calibri" panose="020F0502020204030204" pitchFamily="34" charset="0"/>
                <a:ea typeface="Calibri" panose="020F0502020204030204" pitchFamily="34" charset="0"/>
                <a:cs typeface="Calibri" panose="020F0502020204030204" pitchFamily="34" charset="0"/>
              </a:rPr>
              <a:t>Boosting</a:t>
            </a:r>
            <a:r>
              <a:rPr lang="fr-FR" sz="2800" dirty="0">
                <a:latin typeface="Calibri" panose="020F0502020204030204" pitchFamily="34" charset="0"/>
                <a:ea typeface="Calibri" panose="020F0502020204030204" pitchFamily="34" charset="0"/>
                <a:cs typeface="Calibri" panose="020F0502020204030204" pitchFamily="34" charset="0"/>
              </a:rPr>
              <a:t> .Elle fait un assemblage d'arbres décisionnels (</a:t>
            </a:r>
            <a:r>
              <a:rPr lang="fr-FR" sz="2800" dirty="0" err="1">
                <a:latin typeface="Calibri" panose="020F0502020204030204" pitchFamily="34" charset="0"/>
                <a:ea typeface="Calibri" panose="020F0502020204030204" pitchFamily="34" charset="0"/>
                <a:cs typeface="Calibri" panose="020F0502020204030204" pitchFamily="34" charset="0"/>
              </a:rPr>
              <a:t>weak</a:t>
            </a:r>
            <a:r>
              <a:rPr lang="fr-FR" sz="2800" dirty="0">
                <a:latin typeface="Calibri" panose="020F0502020204030204" pitchFamily="34" charset="0"/>
                <a:ea typeface="Calibri" panose="020F0502020204030204" pitchFamily="34" charset="0"/>
                <a:cs typeface="Calibri" panose="020F0502020204030204" pitchFamily="34" charset="0"/>
              </a:rPr>
              <a:t> </a:t>
            </a:r>
            <a:r>
              <a:rPr lang="fr-FR" sz="2800" dirty="0" err="1">
                <a:latin typeface="Calibri" panose="020F0502020204030204" pitchFamily="34" charset="0"/>
                <a:ea typeface="Calibri" panose="020F0502020204030204" pitchFamily="34" charset="0"/>
                <a:cs typeface="Calibri" panose="020F0502020204030204" pitchFamily="34" charset="0"/>
              </a:rPr>
              <a:t>learners</a:t>
            </a:r>
            <a:r>
              <a:rPr lang="fr-FR" sz="2800" dirty="0">
                <a:latin typeface="Calibri" panose="020F0502020204030204" pitchFamily="34" charset="0"/>
                <a:ea typeface="Calibri" panose="020F0502020204030204" pitchFamily="34" charset="0"/>
                <a:cs typeface="Calibri" panose="020F0502020204030204" pitchFamily="34" charset="0"/>
              </a:rPr>
              <a:t>) qui prédisent les résidus et corrige les erreurs des arbres décisionnels précédents. </a:t>
            </a:r>
          </a:p>
          <a:p>
            <a:pPr algn="just"/>
            <a:endParaRPr lang="fr-FR" sz="2800" dirty="0">
              <a:latin typeface="Calibri" panose="020F0502020204030204" pitchFamily="34" charset="0"/>
              <a:ea typeface="Calibri" panose="020F0502020204030204" pitchFamily="34" charset="0"/>
              <a:cs typeface="Calibri" panose="020F0502020204030204" pitchFamily="34" charset="0"/>
            </a:endParaRPr>
          </a:p>
          <a:p>
            <a:pPr algn="just"/>
            <a:r>
              <a:rPr lang="fr-FR" sz="2800" dirty="0">
                <a:latin typeface="Calibri" panose="020F0502020204030204" pitchFamily="34" charset="0"/>
                <a:ea typeface="Calibri" panose="020F0502020204030204" pitchFamily="34" charset="0"/>
                <a:cs typeface="Calibri" panose="020F0502020204030204" pitchFamily="34" charset="0"/>
              </a:rPr>
              <a:t>L’</a:t>
            </a:r>
            <a:r>
              <a:rPr lang="fr-FR" sz="2800" dirty="0" err="1">
                <a:latin typeface="Calibri" panose="020F0502020204030204" pitchFamily="34" charset="0"/>
                <a:ea typeface="Calibri" panose="020F0502020204030204" pitchFamily="34" charset="0"/>
                <a:cs typeface="Calibri" panose="020F0502020204030204" pitchFamily="34" charset="0"/>
              </a:rPr>
              <a:t>anvantage</a:t>
            </a:r>
            <a:r>
              <a:rPr lang="fr-FR" sz="2800" dirty="0">
                <a:latin typeface="Calibri" panose="020F0502020204030204" pitchFamily="34" charset="0"/>
                <a:ea typeface="Calibri" panose="020F0502020204030204" pitchFamily="34" charset="0"/>
                <a:cs typeface="Calibri" panose="020F0502020204030204" pitchFamily="34" charset="0"/>
              </a:rPr>
              <a:t> est qu’elle permet de réduire les biais, et rend plus performent les prédiction.</a:t>
            </a:r>
            <a:endParaRPr lang="fr-SN" sz="2800" dirty="0">
              <a:latin typeface="Calibri" panose="020F0502020204030204" pitchFamily="34" charset="0"/>
              <a:ea typeface="Calibri" panose="020F0502020204030204" pitchFamily="34" charset="0"/>
              <a:cs typeface="Calibri" panose="020F0502020204030204" pitchFamily="34" charset="0"/>
            </a:endParaRPr>
          </a:p>
        </p:txBody>
      </p:sp>
      <p:sp>
        <p:nvSpPr>
          <p:cNvPr id="24" name="TextBox 16">
            <a:extLst>
              <a:ext uri="{FF2B5EF4-FFF2-40B4-BE49-F238E27FC236}">
                <a16:creationId xmlns:a16="http://schemas.microsoft.com/office/drawing/2014/main" id="{9237535A-6CC5-4B7F-9295-53AD57AA2541}"/>
              </a:ext>
            </a:extLst>
          </p:cNvPr>
          <p:cNvSpPr txBox="1"/>
          <p:nvPr/>
        </p:nvSpPr>
        <p:spPr>
          <a:xfrm>
            <a:off x="-1524000" y="5419109"/>
            <a:ext cx="9135755" cy="951543"/>
          </a:xfrm>
          <a:prstGeom prst="rect">
            <a:avLst/>
          </a:prstGeom>
        </p:spPr>
        <p:txBody>
          <a:bodyPr lIns="0" tIns="0" rIns="0" bIns="0" rtlCol="0" anchor="t">
            <a:spAutoFit/>
          </a:bodyPr>
          <a:lstStyle/>
          <a:p>
            <a:pPr algn="ctr">
              <a:lnSpc>
                <a:spcPts val="8400"/>
              </a:lnSpc>
            </a:pPr>
            <a:r>
              <a:rPr lang="fr-FR" sz="4000" spc="400" dirty="0">
                <a:solidFill>
                  <a:srgbClr val="5271FF"/>
                </a:solidFill>
                <a:latin typeface="Poppins Ultra-Bold"/>
              </a:rPr>
              <a:t>XGBOOST</a:t>
            </a:r>
            <a:endParaRPr lang="en-US" sz="4000" spc="400" dirty="0">
              <a:solidFill>
                <a:srgbClr val="5271FF"/>
              </a:solidFill>
              <a:latin typeface="Poppins Ultra-Bold"/>
            </a:endParaRPr>
          </a:p>
        </p:txBody>
      </p:sp>
      <p:sp>
        <p:nvSpPr>
          <p:cNvPr id="26" name="ZoneTexte 25">
            <a:extLst>
              <a:ext uri="{FF2B5EF4-FFF2-40B4-BE49-F238E27FC236}">
                <a16:creationId xmlns:a16="http://schemas.microsoft.com/office/drawing/2014/main" id="{7C14457A-88A4-4868-B705-D96681649F1B}"/>
              </a:ext>
            </a:extLst>
          </p:cNvPr>
          <p:cNvSpPr txBox="1"/>
          <p:nvPr/>
        </p:nvSpPr>
        <p:spPr>
          <a:xfrm>
            <a:off x="602216" y="2696742"/>
            <a:ext cx="8776260" cy="2677656"/>
          </a:xfrm>
          <a:prstGeom prst="rect">
            <a:avLst/>
          </a:prstGeom>
          <a:noFill/>
        </p:spPr>
        <p:txBody>
          <a:bodyPr wrap="square" rtlCol="0">
            <a:spAutoFit/>
          </a:bodyPr>
          <a:lstStyle/>
          <a:p>
            <a:pPr algn="just">
              <a:lnSpc>
                <a:spcPts val="4200"/>
              </a:lnSpc>
            </a:pPr>
            <a:r>
              <a:rPr lang="fr-FR" sz="2800" dirty="0">
                <a:effectLst/>
                <a:latin typeface="+mj-lt"/>
              </a:rPr>
              <a:t>Le </a:t>
            </a:r>
            <a:r>
              <a:rPr lang="fr-FR" sz="2800" dirty="0" err="1">
                <a:effectLst/>
                <a:latin typeface="+mj-lt"/>
              </a:rPr>
              <a:t>Random</a:t>
            </a:r>
            <a:r>
              <a:rPr lang="fr-FR" sz="2800" dirty="0">
                <a:effectLst/>
                <a:latin typeface="+mj-lt"/>
              </a:rPr>
              <a:t> Forest combine plusieurs arbres de décision, formés aléatoirement sur des sous-ensembles de données et de caractéristiques, pour améliorer la robustesse du modèle par le vote majoritaire ou la moyenne.</a:t>
            </a:r>
            <a:endParaRPr lang="en-US" sz="2800" spc="300" dirty="0">
              <a:latin typeface="+mj-lt"/>
            </a:endParaRPr>
          </a:p>
          <a:p>
            <a:endParaRPr lang="fr-S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442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TextBox 16">
            <a:extLst>
              <a:ext uri="{FF2B5EF4-FFF2-40B4-BE49-F238E27FC236}">
                <a16:creationId xmlns:a16="http://schemas.microsoft.com/office/drawing/2014/main" id="{B24C50F4-FBEC-4DC8-A6BB-17B7A70A4DB0}"/>
              </a:ext>
            </a:extLst>
          </p:cNvPr>
          <p:cNvSpPr txBox="1"/>
          <p:nvPr/>
        </p:nvSpPr>
        <p:spPr>
          <a:xfrm>
            <a:off x="1295400" y="219146"/>
            <a:ext cx="9135755"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Méthodes ensemblistes </a:t>
            </a:r>
            <a:r>
              <a:rPr lang="en-US" sz="4000" spc="400" dirty="0">
                <a:solidFill>
                  <a:srgbClr val="2B4A9D"/>
                </a:solidFill>
                <a:latin typeface="Poppins Ultra-Bold"/>
              </a:rPr>
              <a:t> </a:t>
            </a:r>
          </a:p>
        </p:txBody>
      </p:sp>
      <p:sp>
        <p:nvSpPr>
          <p:cNvPr id="23" name="TextBox 16">
            <a:extLst>
              <a:ext uri="{FF2B5EF4-FFF2-40B4-BE49-F238E27FC236}">
                <a16:creationId xmlns:a16="http://schemas.microsoft.com/office/drawing/2014/main" id="{E116E6F7-C476-4C4A-B3DC-A00705349E86}"/>
              </a:ext>
            </a:extLst>
          </p:cNvPr>
          <p:cNvSpPr txBox="1"/>
          <p:nvPr/>
        </p:nvSpPr>
        <p:spPr>
          <a:xfrm>
            <a:off x="-1371600" y="1887943"/>
            <a:ext cx="9135755" cy="951543"/>
          </a:xfrm>
          <a:prstGeom prst="rect">
            <a:avLst/>
          </a:prstGeom>
        </p:spPr>
        <p:txBody>
          <a:bodyPr lIns="0" tIns="0" rIns="0" bIns="0" rtlCol="0" anchor="t">
            <a:spAutoFit/>
          </a:bodyPr>
          <a:lstStyle/>
          <a:p>
            <a:pPr algn="ctr">
              <a:lnSpc>
                <a:spcPts val="8400"/>
              </a:lnSpc>
            </a:pPr>
            <a:r>
              <a:rPr lang="fr-FR" sz="4000" spc="400" dirty="0" err="1">
                <a:solidFill>
                  <a:srgbClr val="5271FF"/>
                </a:solidFill>
                <a:latin typeface="Poppins Ultra-Bold"/>
              </a:rPr>
              <a:t>LightGBM</a:t>
            </a:r>
            <a:endParaRPr lang="en-US" sz="4000" spc="400" dirty="0">
              <a:solidFill>
                <a:srgbClr val="5271FF"/>
              </a:solidFill>
              <a:latin typeface="Poppins Ultra-Bold"/>
            </a:endParaRPr>
          </a:p>
        </p:txBody>
      </p:sp>
      <p:sp>
        <p:nvSpPr>
          <p:cNvPr id="10" name="ZoneTexte 9">
            <a:extLst>
              <a:ext uri="{FF2B5EF4-FFF2-40B4-BE49-F238E27FC236}">
                <a16:creationId xmlns:a16="http://schemas.microsoft.com/office/drawing/2014/main" id="{A7842521-F652-492D-A406-3605A0FCC100}"/>
              </a:ext>
            </a:extLst>
          </p:cNvPr>
          <p:cNvSpPr txBox="1"/>
          <p:nvPr/>
        </p:nvSpPr>
        <p:spPr>
          <a:xfrm>
            <a:off x="1066800" y="3519623"/>
            <a:ext cx="7620000" cy="4431983"/>
          </a:xfrm>
          <a:prstGeom prst="rect">
            <a:avLst/>
          </a:prstGeom>
          <a:noFill/>
        </p:spPr>
        <p:txBody>
          <a:bodyPr wrap="square" rtlCol="0">
            <a:spAutoFit/>
          </a:bodyPr>
          <a:lstStyle/>
          <a:p>
            <a:pPr algn="just"/>
            <a:r>
              <a:rPr lang="fr-FR"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Light GBM est un cadre de renforcement de gradient qui utilise un algorithme d'apprentissage basé sur des arbres.</a:t>
            </a:r>
          </a:p>
          <a:p>
            <a:pPr algn="just"/>
            <a:endParaRPr lang="fr-FR" sz="24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algn="just"/>
            <a:r>
              <a:rPr lang="fr-FR"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Light GBM fait croître l'arbre verticalement</a:t>
            </a:r>
            <a:r>
              <a:rPr lang="fr-FR"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tandis que d'autres algorithmes font pousser des arbres horizontalement, ce qui signifie que Light GBM fait pousser l'arbre par </a:t>
            </a:r>
            <a:r>
              <a:rPr lang="fr-FR" sz="24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feuille</a:t>
            </a:r>
            <a:r>
              <a:rPr lang="fr-FR" sz="24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tandis que l'autre algorithme se développe par niveau. Il choisira la feuille avec une perte de delta maximale pour se développer. Lors de la croissance de la même feuille, l'algorithme par feuille peut réduire plus de perte qu'un algorithme par niveau.</a:t>
            </a:r>
          </a:p>
          <a:p>
            <a:endParaRPr lang="fr-FR" dirty="0"/>
          </a:p>
        </p:txBody>
      </p:sp>
    </p:spTree>
    <p:extLst>
      <p:ext uri="{BB962C8B-B14F-4D97-AF65-F5344CB8AC3E}">
        <p14:creationId xmlns:p14="http://schemas.microsoft.com/office/powerpoint/2010/main" val="186448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343400" y="198886"/>
            <a:ext cx="8510076"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Présentation</a:t>
            </a:r>
            <a:r>
              <a:rPr lang="en-US" sz="4000" spc="400" dirty="0">
                <a:solidFill>
                  <a:srgbClr val="2B4A9D"/>
                </a:solidFill>
                <a:latin typeface="Poppins Ultra-Bold"/>
              </a:rPr>
              <a:t> des </a:t>
            </a:r>
            <a:r>
              <a:rPr lang="fr-FR" sz="4000" spc="400" dirty="0">
                <a:solidFill>
                  <a:srgbClr val="2B4A9D"/>
                </a:solidFill>
                <a:latin typeface="Poppins Ultra-Bold"/>
              </a:rPr>
              <a:t>résultats</a:t>
            </a:r>
          </a:p>
        </p:txBody>
      </p:sp>
      <p:graphicFrame>
        <p:nvGraphicFramePr>
          <p:cNvPr id="15" name="Tableau 14">
            <a:extLst>
              <a:ext uri="{FF2B5EF4-FFF2-40B4-BE49-F238E27FC236}">
                <a16:creationId xmlns:a16="http://schemas.microsoft.com/office/drawing/2014/main" id="{532D7804-FFB6-4C58-80DE-B4F6B7BDB06D}"/>
              </a:ext>
            </a:extLst>
          </p:cNvPr>
          <p:cNvGraphicFramePr>
            <a:graphicFrameLocks noGrp="1"/>
          </p:cNvGraphicFramePr>
          <p:nvPr>
            <p:extLst>
              <p:ext uri="{D42A27DB-BD31-4B8C-83A1-F6EECF244321}">
                <p14:modId xmlns:p14="http://schemas.microsoft.com/office/powerpoint/2010/main" val="762786474"/>
              </p:ext>
            </p:extLst>
          </p:nvPr>
        </p:nvGraphicFramePr>
        <p:xfrm>
          <a:off x="2895600" y="1207857"/>
          <a:ext cx="14859000" cy="8109699"/>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3680804923"/>
                    </a:ext>
                  </a:extLst>
                </a:gridCol>
                <a:gridCol w="304800">
                  <a:extLst>
                    <a:ext uri="{9D8B030D-6E8A-4147-A177-3AD203B41FA5}">
                      <a16:colId xmlns:a16="http://schemas.microsoft.com/office/drawing/2014/main" val="9335368"/>
                    </a:ext>
                  </a:extLst>
                </a:gridCol>
                <a:gridCol w="173862">
                  <a:extLst>
                    <a:ext uri="{9D8B030D-6E8A-4147-A177-3AD203B41FA5}">
                      <a16:colId xmlns:a16="http://schemas.microsoft.com/office/drawing/2014/main" val="4071851458"/>
                    </a:ext>
                  </a:extLst>
                </a:gridCol>
                <a:gridCol w="1981662">
                  <a:extLst>
                    <a:ext uri="{9D8B030D-6E8A-4147-A177-3AD203B41FA5}">
                      <a16:colId xmlns:a16="http://schemas.microsoft.com/office/drawing/2014/main" val="797732972"/>
                    </a:ext>
                  </a:extLst>
                </a:gridCol>
                <a:gridCol w="359076">
                  <a:extLst>
                    <a:ext uri="{9D8B030D-6E8A-4147-A177-3AD203B41FA5}">
                      <a16:colId xmlns:a16="http://schemas.microsoft.com/office/drawing/2014/main" val="588738963"/>
                    </a:ext>
                  </a:extLst>
                </a:gridCol>
                <a:gridCol w="756430">
                  <a:extLst>
                    <a:ext uri="{9D8B030D-6E8A-4147-A177-3AD203B41FA5}">
                      <a16:colId xmlns:a16="http://schemas.microsoft.com/office/drawing/2014/main" val="2445076703"/>
                    </a:ext>
                  </a:extLst>
                </a:gridCol>
                <a:gridCol w="386570">
                  <a:extLst>
                    <a:ext uri="{9D8B030D-6E8A-4147-A177-3AD203B41FA5}">
                      <a16:colId xmlns:a16="http://schemas.microsoft.com/office/drawing/2014/main" val="89679216"/>
                    </a:ext>
                  </a:extLst>
                </a:gridCol>
                <a:gridCol w="1371600">
                  <a:extLst>
                    <a:ext uri="{9D8B030D-6E8A-4147-A177-3AD203B41FA5}">
                      <a16:colId xmlns:a16="http://schemas.microsoft.com/office/drawing/2014/main" val="626575220"/>
                    </a:ext>
                  </a:extLst>
                </a:gridCol>
                <a:gridCol w="304800">
                  <a:extLst>
                    <a:ext uri="{9D8B030D-6E8A-4147-A177-3AD203B41FA5}">
                      <a16:colId xmlns:a16="http://schemas.microsoft.com/office/drawing/2014/main" val="2861712211"/>
                    </a:ext>
                  </a:extLst>
                </a:gridCol>
                <a:gridCol w="1564102">
                  <a:extLst>
                    <a:ext uri="{9D8B030D-6E8A-4147-A177-3AD203B41FA5}">
                      <a16:colId xmlns:a16="http://schemas.microsoft.com/office/drawing/2014/main" val="1229738448"/>
                    </a:ext>
                  </a:extLst>
                </a:gridCol>
                <a:gridCol w="228849">
                  <a:extLst>
                    <a:ext uri="{9D8B030D-6E8A-4147-A177-3AD203B41FA5}">
                      <a16:colId xmlns:a16="http://schemas.microsoft.com/office/drawing/2014/main" val="1704480375"/>
                    </a:ext>
                  </a:extLst>
                </a:gridCol>
                <a:gridCol w="2594560">
                  <a:extLst>
                    <a:ext uri="{9D8B030D-6E8A-4147-A177-3AD203B41FA5}">
                      <a16:colId xmlns:a16="http://schemas.microsoft.com/office/drawing/2014/main" val="1908370954"/>
                    </a:ext>
                  </a:extLst>
                </a:gridCol>
                <a:gridCol w="1347537">
                  <a:extLst>
                    <a:ext uri="{9D8B030D-6E8A-4147-A177-3AD203B41FA5}">
                      <a16:colId xmlns:a16="http://schemas.microsoft.com/office/drawing/2014/main" val="1565322941"/>
                    </a:ext>
                  </a:extLst>
                </a:gridCol>
                <a:gridCol w="219396">
                  <a:extLst>
                    <a:ext uri="{9D8B030D-6E8A-4147-A177-3AD203B41FA5}">
                      <a16:colId xmlns:a16="http://schemas.microsoft.com/office/drawing/2014/main" val="2944759958"/>
                    </a:ext>
                  </a:extLst>
                </a:gridCol>
                <a:gridCol w="1741756">
                  <a:extLst>
                    <a:ext uri="{9D8B030D-6E8A-4147-A177-3AD203B41FA5}">
                      <a16:colId xmlns:a16="http://schemas.microsoft.com/office/drawing/2014/main" val="386086448"/>
                    </a:ext>
                  </a:extLst>
                </a:gridCol>
              </a:tblGrid>
              <a:tr h="685403">
                <a:tc gridSpan="8">
                  <a:txBody>
                    <a:bodyPr/>
                    <a:lstStyle/>
                    <a:p>
                      <a:pPr algn="ctr">
                        <a:lnSpc>
                          <a:spcPct val="107000"/>
                        </a:lnSpc>
                        <a:spcAft>
                          <a:spcPts val="800"/>
                        </a:spcAft>
                      </a:pPr>
                      <a:r>
                        <a:rPr lang="fr-SN" sz="2400">
                          <a:effectLst/>
                        </a:rPr>
                        <a:t>Sans EnergiesStarScore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9">
                  <a:txBody>
                    <a:bodyPr/>
                    <a:lstStyle/>
                    <a:p>
                      <a:pPr algn="l">
                        <a:lnSpc>
                          <a:spcPct val="107000"/>
                        </a:lnSpc>
                        <a:spcAft>
                          <a:spcPts val="800"/>
                        </a:spcAft>
                      </a:pPr>
                      <a:r>
                        <a:rPr lang="fr-SN" sz="2400" dirty="0">
                          <a:effectLst/>
                        </a:rPr>
                        <a: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6">
                  <a:txBody>
                    <a:bodyPr/>
                    <a:lstStyle/>
                    <a:p>
                      <a:pPr algn="ctr">
                        <a:lnSpc>
                          <a:spcPct val="107000"/>
                        </a:lnSpc>
                        <a:spcAft>
                          <a:spcPts val="800"/>
                        </a:spcAft>
                      </a:pPr>
                      <a:r>
                        <a:rPr lang="fr-SN" sz="2400" dirty="0">
                          <a:effectLst/>
                        </a:rPr>
                        <a:t>Avec </a:t>
                      </a:r>
                      <a:r>
                        <a:rPr lang="fr-SN" sz="2400" dirty="0" err="1">
                          <a:effectLst/>
                        </a:rPr>
                        <a:t>EnergyStarScore</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3562447810"/>
                  </a:ext>
                </a:extLst>
              </a:tr>
              <a:tr h="1096948">
                <a:tc>
                  <a:txBody>
                    <a:bodyPr/>
                    <a:lstStyle/>
                    <a:p>
                      <a:pPr algn="ctr">
                        <a:lnSpc>
                          <a:spcPct val="107000"/>
                        </a:lnSpc>
                        <a:spcAft>
                          <a:spcPts val="800"/>
                        </a:spcAft>
                      </a:pPr>
                      <a:r>
                        <a:rPr lang="fr-SN" sz="2000">
                          <a:effectLst/>
                        </a:rPr>
                        <a:t>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4">
                  <a:txBody>
                    <a:bodyPr/>
                    <a:lstStyle/>
                    <a:p>
                      <a:pPr algn="l">
                        <a:lnSpc>
                          <a:spcPct val="107000"/>
                        </a:lnSpc>
                        <a:spcAft>
                          <a:spcPts val="800"/>
                        </a:spcAft>
                      </a:pPr>
                      <a:r>
                        <a:rPr lang="fr-SN" sz="2000" dirty="0" err="1">
                          <a:effectLst/>
                        </a:rPr>
                        <a:t>RandomForestRegressor</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pPr algn="l">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r>
                        <a:rPr lang="fr-SN" sz="2000" dirty="0" err="1">
                          <a:effectLst/>
                        </a:rPr>
                        <a:t>Xgboost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l">
                        <a:lnSpc>
                          <a:spcPct val="107000"/>
                        </a:lnSpc>
                        <a:spcAft>
                          <a:spcPts val="800"/>
                        </a:spcAft>
                      </a:pPr>
                      <a:r>
                        <a:rPr lang="fr-SN" sz="2000" dirty="0" err="1">
                          <a:effectLst/>
                        </a:rPr>
                        <a:t>Xgboost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r>
                        <a:rPr lang="fr-SN" sz="2000">
                          <a:effectLst/>
                        </a:rPr>
                        <a:t>Light</a:t>
                      </a:r>
                      <a:r>
                        <a:rPr lang="fr-SN" sz="1600">
                          <a:effectLst/>
                        </a:rPr>
                        <a:t>GBM</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fr-SN" sz="2000" dirty="0" err="1">
                          <a:effectLst/>
                        </a:rPr>
                        <a:t>Light</a:t>
                      </a:r>
                      <a:r>
                        <a:rPr lang="fr-SN" sz="1600" dirty="0" err="1">
                          <a:effectLst/>
                        </a:rPr>
                        <a:t>GBM</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rowSpan="2">
                  <a:txBody>
                    <a:bodyPr/>
                    <a:lstStyle/>
                    <a:p>
                      <a:pPr algn="ctr">
                        <a:lnSpc>
                          <a:spcPct val="107000"/>
                        </a:lnSpc>
                        <a:spcAft>
                          <a:spcPts val="800"/>
                        </a:spcAft>
                      </a:pPr>
                      <a:r>
                        <a:rPr lang="fr-SN" sz="2000">
                          <a:effectLst/>
                        </a:rPr>
                        <a:t>SCORE</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gridSpan="2">
                  <a:txBody>
                    <a:bodyPr/>
                    <a:lstStyle/>
                    <a:p>
                      <a:pPr algn="ctr">
                        <a:lnSpc>
                          <a:spcPct val="107000"/>
                        </a:lnSpc>
                        <a:spcAft>
                          <a:spcPts val="800"/>
                        </a:spcAft>
                      </a:pPr>
                      <a:r>
                        <a:rPr lang="fr-SN" sz="2000" dirty="0" err="1">
                          <a:effectLst/>
                        </a:rPr>
                        <a:t>RandomForestRegressor</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r>
                        <a:rPr lang="fr-SN" sz="2000">
                          <a:effectLst/>
                        </a:rPr>
                        <a:t>RandomForestRegressor</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107000"/>
                        </a:lnSpc>
                        <a:spcAft>
                          <a:spcPts val="800"/>
                        </a:spcAft>
                      </a:pPr>
                      <a:r>
                        <a:rPr lang="fr-SN" sz="2000" dirty="0" err="1">
                          <a:effectLst/>
                        </a:rPr>
                        <a:t>Xgboost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gridSpan="2">
                  <a:txBody>
                    <a:bodyPr/>
                    <a:lstStyle/>
                    <a:p>
                      <a:pPr algn="ctr">
                        <a:lnSpc>
                          <a:spcPct val="107000"/>
                        </a:lnSpc>
                        <a:spcAft>
                          <a:spcPts val="800"/>
                        </a:spcAft>
                      </a:pPr>
                      <a:r>
                        <a:rPr lang="fr-SN" sz="2000" dirty="0" err="1">
                          <a:effectLst/>
                        </a:rPr>
                        <a:t>Light</a:t>
                      </a:r>
                      <a:r>
                        <a:rPr lang="fr-SN" sz="1800" dirty="0" err="1">
                          <a:effectLst/>
                        </a:rPr>
                        <a:t>GBM</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r>
                        <a:rPr lang="fr-SN" sz="2000">
                          <a:effectLst/>
                        </a:rPr>
                        <a:t>Light</a:t>
                      </a:r>
                      <a:r>
                        <a:rPr lang="fr-SN" sz="1800">
                          <a:effectLst/>
                        </a:rPr>
                        <a:t>GBM</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0779351"/>
                  </a:ext>
                </a:extLst>
              </a:tr>
              <a:tr h="330492">
                <a:tc rowSpan="2" gridSpan="8">
                  <a:txBody>
                    <a:bodyPr/>
                    <a:lstStyle/>
                    <a:p>
                      <a:pPr algn="ctr">
                        <a:lnSpc>
                          <a:spcPct val="107000"/>
                        </a:lnSpc>
                        <a:spcAft>
                          <a:spcPts val="800"/>
                        </a:spcAft>
                      </a:pPr>
                      <a:r>
                        <a:rPr lang="fr-SN" sz="2400" dirty="0">
                          <a:effectLst/>
                        </a:rPr>
                        <a:t>Avant </a:t>
                      </a:r>
                      <a:r>
                        <a:rPr lang="fr-SN" sz="2400" dirty="0" err="1">
                          <a:effectLst/>
                        </a:rPr>
                        <a:t>Hyperparametre</a:t>
                      </a:r>
                      <a:r>
                        <a:rPr lang="fr-SN" sz="2400" dirty="0">
                          <a:effectLst/>
                        </a:rPr>
                        <a:t> Tuning</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endParaRPr lang="fr-FR"/>
                    </a:p>
                  </a:txBody>
                  <a:tcPr/>
                </a:tc>
                <a:tc rowSpan="2" hMerge="1">
                  <a:txBody>
                    <a:bodyPr/>
                    <a:lstStyle/>
                    <a:p>
                      <a:endParaRPr lang="fr-FR"/>
                    </a:p>
                  </a:txBody>
                  <a:tcPr/>
                </a:tc>
                <a:tc rowSpan="2" hMerge="1">
                  <a:txBody>
                    <a:bodyPr/>
                    <a:lstStyle/>
                    <a:p>
                      <a:pPr algn="l">
                        <a:lnSpc>
                          <a:spcPct val="107000"/>
                        </a:lnSpc>
                        <a:spcAft>
                          <a:spcPts val="800"/>
                        </a:spcAft>
                      </a:pP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l">
                        <a:lnSpc>
                          <a:spcPct val="107000"/>
                        </a:lnSpc>
                        <a:spcAft>
                          <a:spcPts val="800"/>
                        </a:spcAft>
                      </a:pP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endParaRPr lang="fr-SN"/>
                    </a:p>
                  </a:txBody>
                  <a:tcPr/>
                </a:tc>
                <a:tc rowSpan="2" hMerge="1">
                  <a:txBody>
                    <a:bodyPr/>
                    <a:lstStyle/>
                    <a:p>
                      <a:pPr algn="l">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vMerge="1">
                  <a:txBody>
                    <a:bodyPr/>
                    <a:lstStyle/>
                    <a:p>
                      <a:pPr algn="ctr">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vMerge="1">
                  <a:txBody>
                    <a:bodyPr/>
                    <a:lstStyle/>
                    <a:p>
                      <a:endParaRPr lang="fr-SN"/>
                    </a:p>
                  </a:txBody>
                  <a:tcPr/>
                </a:tc>
                <a:tc hMerge="1" vMerge="1">
                  <a:txBody>
                    <a:bodyPr/>
                    <a:lstStyle/>
                    <a:p>
                      <a:pPr algn="l">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2" vMerge="1">
                  <a:txBody>
                    <a:bodyPr/>
                    <a:lstStyle/>
                    <a:p>
                      <a:endParaRPr lang="fr-SN"/>
                    </a:p>
                  </a:txBody>
                  <a:tcPr/>
                </a:tc>
                <a:tc hMerge="1" vMerge="1">
                  <a:txBody>
                    <a:bodyPr/>
                    <a:lstStyle/>
                    <a:p>
                      <a:pPr algn="l">
                        <a:lnSpc>
                          <a:spcPct val="107000"/>
                        </a:lnSpc>
                        <a:spcAft>
                          <a:spcPts val="800"/>
                        </a:spcAft>
                      </a:pP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3094766"/>
                  </a:ext>
                </a:extLst>
              </a:tr>
              <a:tr h="908996">
                <a:tc gridSpan="8" vMerge="1">
                  <a:txBody>
                    <a:bodyPr/>
                    <a:lstStyle/>
                    <a:p>
                      <a:pPr algn="ctr">
                        <a:lnSpc>
                          <a:spcPct val="107000"/>
                        </a:lnSpc>
                        <a:spcAft>
                          <a:spcPts val="800"/>
                        </a:spcAft>
                      </a:pPr>
                      <a:r>
                        <a:rPr lang="fr-SN" sz="2800">
                          <a:effectLst/>
                        </a:rPr>
                        <a:t>Avant Hyperparametre Tuning</a:t>
                      </a:r>
                      <a:endParaRPr lang="fr-SN" sz="3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vMerge="1">
                  <a:txBody>
                    <a:bodyPr/>
                    <a:lstStyle/>
                    <a:p>
                      <a:endParaRPr lang="fr-FR"/>
                    </a:p>
                  </a:txBody>
                  <a:tcPr/>
                </a:tc>
                <a:tc hMerge="1" vMerge="1">
                  <a:txBody>
                    <a:bodyPr/>
                    <a:lstStyle/>
                    <a:p>
                      <a:endParaRPr lang="fr-FR"/>
                    </a:p>
                  </a:txBody>
                  <a:tcPr/>
                </a:tc>
                <a:tc hMerge="1" vMerge="1">
                  <a:txBody>
                    <a:bodyPr/>
                    <a:lstStyle/>
                    <a:p>
                      <a:endParaRPr lang="fr-SN"/>
                    </a:p>
                  </a:txBody>
                  <a:tcPr/>
                </a:tc>
                <a:tc hMerge="1" vMerge="1">
                  <a:txBody>
                    <a:bodyPr/>
                    <a:lstStyle/>
                    <a:p>
                      <a:endParaRPr lang="fr-SN"/>
                    </a:p>
                  </a:txBody>
                  <a:tcPr/>
                </a:tc>
                <a:tc hMerge="1" vMerge="1">
                  <a:txBody>
                    <a:bodyPr/>
                    <a:lstStyle/>
                    <a:p>
                      <a:endParaRPr lang="fr-SN"/>
                    </a:p>
                  </a:txBody>
                  <a:tcPr/>
                </a:tc>
                <a:tc hMerge="1" vMerge="1">
                  <a:txBody>
                    <a:bodyPr/>
                    <a:lstStyle/>
                    <a:p>
                      <a:endParaRPr lang="fr-SN"/>
                    </a:p>
                  </a:txBody>
                  <a:tcPr/>
                </a:tc>
                <a:tc hMerge="1" vMerge="1">
                  <a:txBody>
                    <a:bodyPr/>
                    <a:lstStyle/>
                    <a:p>
                      <a:endParaRPr lang="fr-SN"/>
                    </a:p>
                  </a:txBody>
                  <a:tcPr/>
                </a:tc>
                <a:tc vMerge="1">
                  <a:txBody>
                    <a:bodyPr/>
                    <a:lstStyle/>
                    <a:p>
                      <a:endParaRPr lang="fr-SN"/>
                    </a:p>
                  </a:txBody>
                  <a:tcPr/>
                </a:tc>
                <a:tc gridSpan="6">
                  <a:txBody>
                    <a:bodyPr/>
                    <a:lstStyle/>
                    <a:p>
                      <a:pPr algn="ctr">
                        <a:lnSpc>
                          <a:spcPct val="107000"/>
                        </a:lnSpc>
                        <a:spcAft>
                          <a:spcPts val="800"/>
                        </a:spcAft>
                      </a:pPr>
                      <a:r>
                        <a:rPr lang="fr-SN" sz="2400">
                          <a:effectLst/>
                        </a:rPr>
                        <a:t>Avant Hyperparametre Tuning</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636703027"/>
                  </a:ext>
                </a:extLst>
              </a:tr>
              <a:tr h="1049418">
                <a:tc gridSpan="2">
                  <a:txBody>
                    <a:bodyPr/>
                    <a:lstStyle/>
                    <a:p>
                      <a:pPr algn="l">
                        <a:lnSpc>
                          <a:spcPct val="107000"/>
                        </a:lnSpc>
                        <a:spcAft>
                          <a:spcPts val="800"/>
                        </a:spcAft>
                      </a:pPr>
                      <a:r>
                        <a:rPr lang="fr-SN" sz="2400" dirty="0">
                          <a:effectLst/>
                        </a:rPr>
                        <a:t>Training </a:t>
                      </a:r>
                      <a:r>
                        <a:rPr lang="fr-SN" sz="2400" dirty="0" err="1">
                          <a:effectLst/>
                        </a:rPr>
                        <a:t>dataset</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gridSpan="2">
                  <a:txBody>
                    <a:bodyPr/>
                    <a:lstStyle/>
                    <a:p>
                      <a:pPr algn="ctr">
                        <a:lnSpc>
                          <a:spcPct val="107000"/>
                        </a:lnSpc>
                        <a:spcAft>
                          <a:spcPts val="800"/>
                        </a:spcAft>
                      </a:pPr>
                      <a:r>
                        <a:rPr lang="fr-SN" sz="2400">
                          <a:effectLst/>
                        </a:rPr>
                        <a:t>0,976</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0,999</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a:effectLst/>
                        </a:rPr>
                        <a:t>0,884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a:txBody>
                    <a:bodyPr/>
                    <a:lstStyle/>
                    <a:p>
                      <a:pPr algn="l">
                        <a:lnSpc>
                          <a:spcPct val="107000"/>
                        </a:lnSpc>
                        <a:spcAft>
                          <a:spcPts val="800"/>
                        </a:spcAft>
                      </a:pPr>
                      <a:r>
                        <a:rPr lang="fr-SN" sz="2400">
                          <a:effectLst/>
                        </a:rPr>
                        <a:t>Training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0,983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r>
                        <a:rPr lang="fr-SN" sz="2400">
                          <a:effectLst/>
                        </a:rPr>
                        <a:t>0,983</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a:effectLst/>
                        </a:rPr>
                        <a:t>0,999</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0,884</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85456"/>
                  </a:ext>
                </a:extLst>
              </a:tr>
              <a:tr h="1049418">
                <a:tc gridSpan="2">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gridSpan="2">
                  <a:txBody>
                    <a:bodyPr/>
                    <a:lstStyle/>
                    <a:p>
                      <a:pPr algn="ctr">
                        <a:lnSpc>
                          <a:spcPct val="107000"/>
                        </a:lnSpc>
                        <a:spcAft>
                          <a:spcPts val="800"/>
                        </a:spcAft>
                      </a:pPr>
                      <a:r>
                        <a:rPr lang="fr-SN" sz="2400" dirty="0" smtClean="0">
                          <a:effectLst/>
                        </a:rPr>
                        <a:t>0,946</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0,993</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0,784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0,963</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r>
                        <a:rPr lang="fr-SN" sz="2400">
                          <a:effectLst/>
                        </a:rPr>
                        <a:t>0,944</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0,992</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a:effectLst/>
                        </a:rPr>
                        <a:t>0,789</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7221922"/>
                  </a:ext>
                </a:extLst>
              </a:tr>
              <a:tr h="890188">
                <a:tc gridSpan="8">
                  <a:txBody>
                    <a:bodyPr/>
                    <a:lstStyle/>
                    <a:p>
                      <a:pPr algn="ctr">
                        <a:lnSpc>
                          <a:spcPct val="107000"/>
                        </a:lnSpc>
                        <a:spcAft>
                          <a:spcPts val="800"/>
                        </a:spcAft>
                      </a:pPr>
                      <a:r>
                        <a:rPr lang="fr-SN" sz="2400">
                          <a:effectLst/>
                        </a:rPr>
                        <a:t>Apres Hyperparametre Tuning</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6">
                  <a:txBody>
                    <a:bodyPr/>
                    <a:lstStyle/>
                    <a:p>
                      <a:pPr algn="ctr">
                        <a:lnSpc>
                          <a:spcPct val="107000"/>
                        </a:lnSpc>
                        <a:spcAft>
                          <a:spcPts val="800"/>
                        </a:spcAft>
                      </a:pPr>
                      <a:r>
                        <a:rPr lang="fr-SN" sz="2400" dirty="0">
                          <a:effectLst/>
                        </a:rPr>
                        <a:t>Apres </a:t>
                      </a:r>
                      <a:r>
                        <a:rPr lang="fr-SN" sz="2400" dirty="0" err="1">
                          <a:effectLst/>
                        </a:rPr>
                        <a:t>Hyperparametre</a:t>
                      </a:r>
                      <a:r>
                        <a:rPr lang="fr-SN" sz="2400" dirty="0">
                          <a:effectLst/>
                        </a:rPr>
                        <a:t> </a:t>
                      </a:r>
                      <a:r>
                        <a:rPr lang="fr-SN" sz="2400" dirty="0" err="1">
                          <a:effectLst/>
                        </a:rPr>
                        <a:t>Tuning</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tc hMerge="1">
                  <a:txBody>
                    <a:bodyPr/>
                    <a:lstStyle/>
                    <a:p>
                      <a:endParaRPr lang="fr-SN"/>
                    </a:p>
                  </a:txBody>
                  <a:tcPr/>
                </a:tc>
                <a:extLst>
                  <a:ext uri="{0D108BD9-81ED-4DB2-BD59-A6C34878D82A}">
                    <a16:rowId xmlns:a16="http://schemas.microsoft.com/office/drawing/2014/main" val="755995350"/>
                  </a:ext>
                </a:extLst>
              </a:tr>
              <a:tr h="1049418">
                <a:tc gridSpan="3">
                  <a:txBody>
                    <a:bodyPr/>
                    <a:lstStyle/>
                    <a:p>
                      <a:pPr algn="l">
                        <a:lnSpc>
                          <a:spcPct val="107000"/>
                        </a:lnSpc>
                        <a:spcAft>
                          <a:spcPts val="800"/>
                        </a:spcAft>
                      </a:pPr>
                      <a:r>
                        <a:rPr lang="fr-SN" sz="2400">
                          <a:effectLst/>
                        </a:rPr>
                        <a:t>Training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a:txBody>
                    <a:bodyPr/>
                    <a:lstStyle/>
                    <a:p>
                      <a:pPr algn="ctr">
                        <a:lnSpc>
                          <a:spcPct val="107000"/>
                        </a:lnSpc>
                        <a:spcAft>
                          <a:spcPts val="800"/>
                        </a:spcAft>
                      </a:pPr>
                      <a:r>
                        <a:rPr lang="fr-SN" sz="2400" dirty="0" smtClean="0">
                          <a:effectLst/>
                        </a:rPr>
                        <a:t>0,959</a:t>
                      </a: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0,999</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0,999</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2">
                  <a:txBody>
                    <a:bodyPr/>
                    <a:lstStyle/>
                    <a:p>
                      <a:pPr algn="l">
                        <a:lnSpc>
                          <a:spcPct val="107000"/>
                        </a:lnSpc>
                        <a:spcAft>
                          <a:spcPts val="800"/>
                        </a:spcAft>
                      </a:pPr>
                      <a:r>
                        <a:rPr lang="fr-SN" sz="2400">
                          <a:effectLst/>
                        </a:rPr>
                        <a:t>Training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smtClean="0">
                          <a:effectLst/>
                        </a:rPr>
                        <a:t>0,960</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0,999</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smtClean="0">
                          <a:effectLst/>
                        </a:rPr>
                        <a:t>0,962</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6889727"/>
                  </a:ext>
                </a:extLst>
              </a:tr>
              <a:tr h="1049418">
                <a:tc gridSpan="3">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a:txBody>
                    <a:bodyPr/>
                    <a:lstStyle/>
                    <a:p>
                      <a:pPr algn="ctr">
                        <a:lnSpc>
                          <a:spcPct val="107000"/>
                        </a:lnSpc>
                        <a:spcAft>
                          <a:spcPts val="800"/>
                        </a:spcAft>
                      </a:pPr>
                      <a:r>
                        <a:rPr lang="fr-SN" sz="2400" dirty="0" smtClean="0">
                          <a:effectLst/>
                        </a:rPr>
                        <a:t>0,945</a:t>
                      </a:r>
                      <a:endParaRPr lang="fr-SN"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0,997</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0,991</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fr-SN"/>
                    </a:p>
                  </a:txBody>
                  <a:tcPr/>
                </a:tc>
                <a:tc gridSpan="2">
                  <a:txBody>
                    <a:bodyPr/>
                    <a:lstStyle/>
                    <a:p>
                      <a:pPr algn="l">
                        <a:lnSpc>
                          <a:spcPct val="107000"/>
                        </a:lnSpc>
                        <a:spcAft>
                          <a:spcPts val="800"/>
                        </a:spcAft>
                      </a:pPr>
                      <a:r>
                        <a:rPr lang="fr-SN" sz="2400">
                          <a:effectLst/>
                        </a:rPr>
                        <a:t>Test dataset</a:t>
                      </a: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l">
                        <a:lnSpc>
                          <a:spcPct val="107000"/>
                        </a:lnSpc>
                        <a:spcAft>
                          <a:spcPts val="800"/>
                        </a:spcAft>
                      </a:pPr>
                      <a:endParaRPr lang="fr-SN" sz="3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smtClean="0">
                          <a:effectLst/>
                        </a:rPr>
                        <a:t>0,944</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fr-SN" sz="2400" dirty="0" smtClean="0">
                          <a:effectLst/>
                        </a:rPr>
                        <a:t>0,996</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gn="ctr">
                        <a:lnSpc>
                          <a:spcPct val="107000"/>
                        </a:lnSpc>
                        <a:spcAft>
                          <a:spcPts val="800"/>
                        </a:spcAft>
                      </a:pP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fr-SN" sz="2400" dirty="0" smtClean="0">
                          <a:effectLst/>
                        </a:rPr>
                        <a:t>0,952</a:t>
                      </a:r>
                      <a:endParaRPr lang="fr-SN"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774254"/>
                  </a:ext>
                </a:extLst>
              </a:tr>
            </a:tbl>
          </a:graphicData>
        </a:graphic>
      </p:graphicFrame>
      <p:sp>
        <p:nvSpPr>
          <p:cNvPr id="11" name="Rectangle 10"/>
          <p:cNvSpPr/>
          <p:nvPr/>
        </p:nvSpPr>
        <p:spPr>
          <a:xfrm>
            <a:off x="4076700" y="9304203"/>
            <a:ext cx="12496800" cy="646331"/>
          </a:xfrm>
          <a:prstGeom prst="rect">
            <a:avLst/>
          </a:prstGeom>
        </p:spPr>
        <p:txBody>
          <a:bodyPr wrap="square">
            <a:spAutoFit/>
          </a:bodyPr>
          <a:lstStyle/>
          <a:p>
            <a:pPr marL="457200" indent="-457200">
              <a:buFontTx/>
              <a:buChar char="-"/>
            </a:pPr>
            <a:r>
              <a:rPr lang="fr-FR" sz="3600" b="1" dirty="0" smtClean="0">
                <a:solidFill>
                  <a:srgbClr val="002060"/>
                </a:solidFill>
                <a:latin typeface="Tw Cen MT" panose="020B0602020104020603" pitchFamily="34" charset="0"/>
              </a:rPr>
              <a:t>Pas d’impact majeur </a:t>
            </a:r>
            <a:r>
              <a:rPr lang="fr-FR" sz="3600" b="1" dirty="0">
                <a:solidFill>
                  <a:srgbClr val="002060"/>
                </a:solidFill>
                <a:latin typeface="Tw Cen MT" panose="020B0602020104020603" pitchFamily="34" charset="0"/>
              </a:rPr>
              <a:t>de </a:t>
            </a:r>
            <a:r>
              <a:rPr lang="fr-FR" sz="3600" b="1" dirty="0" err="1">
                <a:solidFill>
                  <a:srgbClr val="002060"/>
                </a:solidFill>
                <a:latin typeface="Tw Cen MT" panose="020B0602020104020603" pitchFamily="34" charset="0"/>
              </a:rPr>
              <a:t>EnergyStarScore</a:t>
            </a:r>
            <a:r>
              <a:rPr lang="fr-FR" sz="3600" b="1" dirty="0">
                <a:solidFill>
                  <a:srgbClr val="002060"/>
                </a:solidFill>
                <a:latin typeface="Tw Cen MT" panose="020B0602020104020603" pitchFamily="34" charset="0"/>
              </a:rPr>
              <a:t> </a:t>
            </a:r>
            <a:r>
              <a:rPr lang="fr-FR" sz="3600" b="1" dirty="0" smtClean="0">
                <a:solidFill>
                  <a:srgbClr val="002060"/>
                </a:solidFill>
                <a:latin typeface="Tw Cen MT" panose="020B0602020104020603" pitchFamily="34" charset="0"/>
              </a:rPr>
              <a:t>dans la prédiction</a:t>
            </a:r>
            <a:endParaRPr lang="fr-FR" sz="3600" b="1" dirty="0" smtClean="0">
              <a:solidFill>
                <a:srgbClr val="002060"/>
              </a:solidFill>
              <a:latin typeface="Tw Cen MT" panose="020B0602020104020603" pitchFamily="34" charset="0"/>
            </a:endParaRPr>
          </a:p>
        </p:txBody>
      </p:sp>
    </p:spTree>
    <p:extLst>
      <p:ext uri="{BB962C8B-B14F-4D97-AF65-F5344CB8AC3E}">
        <p14:creationId xmlns:p14="http://schemas.microsoft.com/office/powerpoint/2010/main" val="207753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32517" y="-337099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flipH="1">
            <a:off x="8455384" y="1648342"/>
            <a:ext cx="83395" cy="8194423"/>
            <a:chOff x="0" y="0"/>
            <a:chExt cx="874407" cy="3339658"/>
          </a:xfrm>
          <a:solidFill>
            <a:srgbClr val="2B4A9D"/>
          </a:solidFill>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8" name="Group 8"/>
          <p:cNvGrpSpPr/>
          <p:nvPr/>
        </p:nvGrpSpPr>
        <p:grpSpPr>
          <a:xfrm>
            <a:off x="619537" y="8172754"/>
            <a:ext cx="1635964" cy="163334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grpSp>
        <p:nvGrpSpPr>
          <p:cNvPr id="10" name="Group 10"/>
          <p:cNvGrpSpPr/>
          <p:nvPr/>
        </p:nvGrpSpPr>
        <p:grpSpPr>
          <a:xfrm rot="5400000">
            <a:off x="618228" y="566151"/>
            <a:ext cx="1635964" cy="163334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2" name="TextBox 12"/>
          <p:cNvSpPr txBox="1"/>
          <p:nvPr/>
        </p:nvSpPr>
        <p:spPr>
          <a:xfrm>
            <a:off x="2044743" y="487537"/>
            <a:ext cx="8183276" cy="895287"/>
          </a:xfrm>
          <a:prstGeom prst="rect">
            <a:avLst/>
          </a:prstGeom>
        </p:spPr>
        <p:txBody>
          <a:bodyPr lIns="0" tIns="0" rIns="0" bIns="0" rtlCol="0" anchor="t">
            <a:spAutoFit/>
          </a:bodyPr>
          <a:lstStyle/>
          <a:p>
            <a:pPr algn="ctr">
              <a:lnSpc>
                <a:spcPts val="6300"/>
              </a:lnSpc>
            </a:pPr>
            <a:r>
              <a:rPr lang="en-US" sz="6000" spc="300" dirty="0">
                <a:solidFill>
                  <a:srgbClr val="2B4A9D"/>
                </a:solidFill>
                <a:latin typeface="Poppins Ultra-Bold"/>
              </a:rPr>
              <a:t>INTRODUCTION</a:t>
            </a:r>
          </a:p>
        </p:txBody>
      </p:sp>
      <p:sp>
        <p:nvSpPr>
          <p:cNvPr id="13" name="TextBox 13"/>
          <p:cNvSpPr txBox="1"/>
          <p:nvPr/>
        </p:nvSpPr>
        <p:spPr>
          <a:xfrm>
            <a:off x="9078590" y="4259210"/>
            <a:ext cx="7383176" cy="485902"/>
          </a:xfrm>
          <a:prstGeom prst="rect">
            <a:avLst/>
          </a:prstGeom>
        </p:spPr>
        <p:txBody>
          <a:bodyPr lIns="0" tIns="0" rIns="0" bIns="0" rtlCol="0" anchor="t">
            <a:spAutoFit/>
          </a:bodyPr>
          <a:lstStyle/>
          <a:p>
            <a:pPr algn="ctr">
              <a:lnSpc>
                <a:spcPts val="4200"/>
              </a:lnSpc>
            </a:pPr>
            <a:r>
              <a:rPr lang="en-US" sz="3000" b="1" spc="300" dirty="0">
                <a:solidFill>
                  <a:srgbClr val="2B4A9D"/>
                </a:solidFill>
                <a:latin typeface="Lato"/>
              </a:rPr>
              <a:t>Objectif et Mission</a:t>
            </a:r>
          </a:p>
        </p:txBody>
      </p:sp>
      <p:grpSp>
        <p:nvGrpSpPr>
          <p:cNvPr id="18" name="Google Shape;643;p40">
            <a:extLst>
              <a:ext uri="{FF2B5EF4-FFF2-40B4-BE49-F238E27FC236}">
                <a16:creationId xmlns:a16="http://schemas.microsoft.com/office/drawing/2014/main" id="{DE9B9C29-8EFF-4B35-A940-F87A171FF63B}"/>
              </a:ext>
            </a:extLst>
          </p:cNvPr>
          <p:cNvGrpSpPr/>
          <p:nvPr/>
        </p:nvGrpSpPr>
        <p:grpSpPr>
          <a:xfrm>
            <a:off x="1466977" y="2147292"/>
            <a:ext cx="5993479" cy="3086707"/>
            <a:chOff x="233350" y="949250"/>
            <a:chExt cx="7137300" cy="3802300"/>
          </a:xfrm>
        </p:grpSpPr>
        <p:sp>
          <p:nvSpPr>
            <p:cNvPr id="19" name="Google Shape;644;p40">
              <a:extLst>
                <a:ext uri="{FF2B5EF4-FFF2-40B4-BE49-F238E27FC236}">
                  <a16:creationId xmlns:a16="http://schemas.microsoft.com/office/drawing/2014/main" id="{EA6089E4-1CCE-4658-9C9D-8822EEBA9437}"/>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5;p40">
              <a:extLst>
                <a:ext uri="{FF2B5EF4-FFF2-40B4-BE49-F238E27FC236}">
                  <a16:creationId xmlns:a16="http://schemas.microsoft.com/office/drawing/2014/main" id="{78B68EA0-066A-403A-A988-B1770480FBAF}"/>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6;p40">
              <a:extLst>
                <a:ext uri="{FF2B5EF4-FFF2-40B4-BE49-F238E27FC236}">
                  <a16:creationId xmlns:a16="http://schemas.microsoft.com/office/drawing/2014/main" id="{11845DAF-1EA5-4FEB-80DB-AACAD8469342}"/>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p40">
              <a:extLst>
                <a:ext uri="{FF2B5EF4-FFF2-40B4-BE49-F238E27FC236}">
                  <a16:creationId xmlns:a16="http://schemas.microsoft.com/office/drawing/2014/main" id="{EDF2ABF4-4C00-4792-9981-90729D3A13B9}"/>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8;p40">
              <a:extLst>
                <a:ext uri="{FF2B5EF4-FFF2-40B4-BE49-F238E27FC236}">
                  <a16:creationId xmlns:a16="http://schemas.microsoft.com/office/drawing/2014/main" id="{81199487-C4A5-421F-9E36-CBF1DD303023}"/>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9;p40">
              <a:extLst>
                <a:ext uri="{FF2B5EF4-FFF2-40B4-BE49-F238E27FC236}">
                  <a16:creationId xmlns:a16="http://schemas.microsoft.com/office/drawing/2014/main" id="{A467BF90-4EB0-44AB-B91D-16B2005FD20E}"/>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0;p40">
              <a:extLst>
                <a:ext uri="{FF2B5EF4-FFF2-40B4-BE49-F238E27FC236}">
                  <a16:creationId xmlns:a16="http://schemas.microsoft.com/office/drawing/2014/main" id="{FA108458-6EC9-4D38-93AD-1F71262A8125}"/>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1;p40">
              <a:extLst>
                <a:ext uri="{FF2B5EF4-FFF2-40B4-BE49-F238E27FC236}">
                  <a16:creationId xmlns:a16="http://schemas.microsoft.com/office/drawing/2014/main" id="{30C8D556-3E9F-4C5C-964E-E0395D1EABA7}"/>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2;p40">
              <a:extLst>
                <a:ext uri="{FF2B5EF4-FFF2-40B4-BE49-F238E27FC236}">
                  <a16:creationId xmlns:a16="http://schemas.microsoft.com/office/drawing/2014/main" id="{91A07A95-8203-461B-A41D-C44773C75D16}"/>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3;p40">
              <a:extLst>
                <a:ext uri="{FF2B5EF4-FFF2-40B4-BE49-F238E27FC236}">
                  <a16:creationId xmlns:a16="http://schemas.microsoft.com/office/drawing/2014/main" id="{C4CA81D3-865B-43E6-B350-D01492D82EFE}"/>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4;p40">
              <a:extLst>
                <a:ext uri="{FF2B5EF4-FFF2-40B4-BE49-F238E27FC236}">
                  <a16:creationId xmlns:a16="http://schemas.microsoft.com/office/drawing/2014/main" id="{FEA2CB27-5469-4939-A411-9F7BD01BE0A3}"/>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p40">
              <a:extLst>
                <a:ext uri="{FF2B5EF4-FFF2-40B4-BE49-F238E27FC236}">
                  <a16:creationId xmlns:a16="http://schemas.microsoft.com/office/drawing/2014/main" id="{4CC6AA9F-7A4C-4629-AFB9-16823473B698}"/>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6;p40">
              <a:extLst>
                <a:ext uri="{FF2B5EF4-FFF2-40B4-BE49-F238E27FC236}">
                  <a16:creationId xmlns:a16="http://schemas.microsoft.com/office/drawing/2014/main" id="{42C97F25-7E53-49FF-82D8-2A12BA6919E0}"/>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7;p40">
              <a:extLst>
                <a:ext uri="{FF2B5EF4-FFF2-40B4-BE49-F238E27FC236}">
                  <a16:creationId xmlns:a16="http://schemas.microsoft.com/office/drawing/2014/main" id="{027A0980-DC16-4C8A-AE35-5E0D39E6BD1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p40">
              <a:extLst>
                <a:ext uri="{FF2B5EF4-FFF2-40B4-BE49-F238E27FC236}">
                  <a16:creationId xmlns:a16="http://schemas.microsoft.com/office/drawing/2014/main" id="{98FDE749-97CA-43BA-BDC0-A9788676F651}"/>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9;p40">
              <a:extLst>
                <a:ext uri="{FF2B5EF4-FFF2-40B4-BE49-F238E27FC236}">
                  <a16:creationId xmlns:a16="http://schemas.microsoft.com/office/drawing/2014/main" id="{7C07A9D6-C322-469D-9D58-A8BF85339BC1}"/>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0;p40">
              <a:extLst>
                <a:ext uri="{FF2B5EF4-FFF2-40B4-BE49-F238E27FC236}">
                  <a16:creationId xmlns:a16="http://schemas.microsoft.com/office/drawing/2014/main" id="{90CBB626-8161-475F-A429-7A0C9AE15868}"/>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1;p40">
              <a:extLst>
                <a:ext uri="{FF2B5EF4-FFF2-40B4-BE49-F238E27FC236}">
                  <a16:creationId xmlns:a16="http://schemas.microsoft.com/office/drawing/2014/main" id="{17407BA0-5262-4261-A4A6-ADFB2DEB63F5}"/>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40">
              <a:extLst>
                <a:ext uri="{FF2B5EF4-FFF2-40B4-BE49-F238E27FC236}">
                  <a16:creationId xmlns:a16="http://schemas.microsoft.com/office/drawing/2014/main" id="{57AD0B50-CC4B-4EA7-A21A-A78BE43D8104}"/>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3;p40">
              <a:extLst>
                <a:ext uri="{FF2B5EF4-FFF2-40B4-BE49-F238E27FC236}">
                  <a16:creationId xmlns:a16="http://schemas.microsoft.com/office/drawing/2014/main" id="{1B339238-5B5D-43EE-BD73-2E8DBA3468B2}"/>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p40">
              <a:extLst>
                <a:ext uri="{FF2B5EF4-FFF2-40B4-BE49-F238E27FC236}">
                  <a16:creationId xmlns:a16="http://schemas.microsoft.com/office/drawing/2014/main" id="{EEBD28FE-AB0B-47C4-87E1-43E9260259FE}"/>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p40">
              <a:extLst>
                <a:ext uri="{FF2B5EF4-FFF2-40B4-BE49-F238E27FC236}">
                  <a16:creationId xmlns:a16="http://schemas.microsoft.com/office/drawing/2014/main" id="{7D273355-AF8C-4227-9F80-D8D73D4AA1C0}"/>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6;p40">
              <a:extLst>
                <a:ext uri="{FF2B5EF4-FFF2-40B4-BE49-F238E27FC236}">
                  <a16:creationId xmlns:a16="http://schemas.microsoft.com/office/drawing/2014/main" id="{13AD4584-23CE-467D-BE0D-9FE989127137}"/>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7;p40">
              <a:extLst>
                <a:ext uri="{FF2B5EF4-FFF2-40B4-BE49-F238E27FC236}">
                  <a16:creationId xmlns:a16="http://schemas.microsoft.com/office/drawing/2014/main" id="{8FDD83BB-3A09-4182-AF89-8E9F6641B720}"/>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8;p40">
              <a:extLst>
                <a:ext uri="{FF2B5EF4-FFF2-40B4-BE49-F238E27FC236}">
                  <a16:creationId xmlns:a16="http://schemas.microsoft.com/office/drawing/2014/main" id="{58726CFE-EF68-492B-AC4F-469938C54071}"/>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p40">
              <a:extLst>
                <a:ext uri="{FF2B5EF4-FFF2-40B4-BE49-F238E27FC236}">
                  <a16:creationId xmlns:a16="http://schemas.microsoft.com/office/drawing/2014/main" id="{16BB4CA5-1CAE-49BA-82C2-0A0905B20DC1}"/>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0;p40">
              <a:extLst>
                <a:ext uri="{FF2B5EF4-FFF2-40B4-BE49-F238E27FC236}">
                  <a16:creationId xmlns:a16="http://schemas.microsoft.com/office/drawing/2014/main" id="{61E76095-7D4C-4D1B-8FE9-D089D9D9481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1;p40">
              <a:extLst>
                <a:ext uri="{FF2B5EF4-FFF2-40B4-BE49-F238E27FC236}">
                  <a16:creationId xmlns:a16="http://schemas.microsoft.com/office/drawing/2014/main" id="{A0E216A2-B54A-4156-BA37-A47590F1EDBC}"/>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2;p40">
              <a:extLst>
                <a:ext uri="{FF2B5EF4-FFF2-40B4-BE49-F238E27FC236}">
                  <a16:creationId xmlns:a16="http://schemas.microsoft.com/office/drawing/2014/main" id="{BA977FDC-74DD-42A0-AF1B-64AAFFBE0FDE}"/>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3;p40">
              <a:extLst>
                <a:ext uri="{FF2B5EF4-FFF2-40B4-BE49-F238E27FC236}">
                  <a16:creationId xmlns:a16="http://schemas.microsoft.com/office/drawing/2014/main" id="{465FE326-67C4-4731-ACEF-2F773A04F3C6}"/>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4;p40">
              <a:extLst>
                <a:ext uri="{FF2B5EF4-FFF2-40B4-BE49-F238E27FC236}">
                  <a16:creationId xmlns:a16="http://schemas.microsoft.com/office/drawing/2014/main" id="{A5462F40-DD22-495C-B1E2-4A4940C893D8}"/>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p40">
              <a:extLst>
                <a:ext uri="{FF2B5EF4-FFF2-40B4-BE49-F238E27FC236}">
                  <a16:creationId xmlns:a16="http://schemas.microsoft.com/office/drawing/2014/main" id="{A93270E0-4981-4565-B349-32D045DB6726}"/>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6;p40">
              <a:extLst>
                <a:ext uri="{FF2B5EF4-FFF2-40B4-BE49-F238E27FC236}">
                  <a16:creationId xmlns:a16="http://schemas.microsoft.com/office/drawing/2014/main" id="{E6D6A140-1F5B-4EB8-86CA-0460199D1A85}"/>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7;p40">
              <a:extLst>
                <a:ext uri="{FF2B5EF4-FFF2-40B4-BE49-F238E27FC236}">
                  <a16:creationId xmlns:a16="http://schemas.microsoft.com/office/drawing/2014/main" id="{E5D59FF8-3110-4534-8D57-0A3619334E4E}"/>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8;p40">
              <a:extLst>
                <a:ext uri="{FF2B5EF4-FFF2-40B4-BE49-F238E27FC236}">
                  <a16:creationId xmlns:a16="http://schemas.microsoft.com/office/drawing/2014/main" id="{C71B6B62-B63A-4186-A07F-8F83CA9967A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9;p40">
              <a:extLst>
                <a:ext uri="{FF2B5EF4-FFF2-40B4-BE49-F238E27FC236}">
                  <a16:creationId xmlns:a16="http://schemas.microsoft.com/office/drawing/2014/main" id="{F16F32EB-D380-4513-A3A4-CA6F9C5199A4}"/>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0;p40">
              <a:extLst>
                <a:ext uri="{FF2B5EF4-FFF2-40B4-BE49-F238E27FC236}">
                  <a16:creationId xmlns:a16="http://schemas.microsoft.com/office/drawing/2014/main" id="{902A9655-AFA1-4FD7-BF7B-2C89F50EA99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1;p40">
              <a:extLst>
                <a:ext uri="{FF2B5EF4-FFF2-40B4-BE49-F238E27FC236}">
                  <a16:creationId xmlns:a16="http://schemas.microsoft.com/office/drawing/2014/main" id="{DA82C030-1C35-4357-A2C5-ABCCEA071616}"/>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82;p40">
              <a:extLst>
                <a:ext uri="{FF2B5EF4-FFF2-40B4-BE49-F238E27FC236}">
                  <a16:creationId xmlns:a16="http://schemas.microsoft.com/office/drawing/2014/main" id="{887368EE-477F-4C9B-A9B2-FF665116A9CA}"/>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83;p40">
              <a:extLst>
                <a:ext uri="{FF2B5EF4-FFF2-40B4-BE49-F238E27FC236}">
                  <a16:creationId xmlns:a16="http://schemas.microsoft.com/office/drawing/2014/main" id="{9C450C28-D117-4EFA-BC8A-8B1C26F7E1E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4;p40">
              <a:extLst>
                <a:ext uri="{FF2B5EF4-FFF2-40B4-BE49-F238E27FC236}">
                  <a16:creationId xmlns:a16="http://schemas.microsoft.com/office/drawing/2014/main" id="{1998FBD8-D966-4C54-AEAD-25AB5FD6AF97}"/>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5;p40">
              <a:extLst>
                <a:ext uri="{FF2B5EF4-FFF2-40B4-BE49-F238E27FC236}">
                  <a16:creationId xmlns:a16="http://schemas.microsoft.com/office/drawing/2014/main" id="{4425E112-5C2D-4974-9564-C66F1907BBA5}"/>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6;p40">
              <a:extLst>
                <a:ext uri="{FF2B5EF4-FFF2-40B4-BE49-F238E27FC236}">
                  <a16:creationId xmlns:a16="http://schemas.microsoft.com/office/drawing/2014/main" id="{F048076C-4CF6-4669-B3CF-CE6CD8942CEC}"/>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7;p40">
              <a:extLst>
                <a:ext uri="{FF2B5EF4-FFF2-40B4-BE49-F238E27FC236}">
                  <a16:creationId xmlns:a16="http://schemas.microsoft.com/office/drawing/2014/main" id="{E474FA2A-2570-43F6-A197-310B85FCA9F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88;p40">
              <a:extLst>
                <a:ext uri="{FF2B5EF4-FFF2-40B4-BE49-F238E27FC236}">
                  <a16:creationId xmlns:a16="http://schemas.microsoft.com/office/drawing/2014/main" id="{FEC60061-C4AE-432F-8B02-2C3EAAB4B1F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9;p40">
              <a:extLst>
                <a:ext uri="{FF2B5EF4-FFF2-40B4-BE49-F238E27FC236}">
                  <a16:creationId xmlns:a16="http://schemas.microsoft.com/office/drawing/2014/main" id="{66622443-D172-48B9-BA20-844C87C0B92A}"/>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90;p40">
              <a:extLst>
                <a:ext uri="{FF2B5EF4-FFF2-40B4-BE49-F238E27FC236}">
                  <a16:creationId xmlns:a16="http://schemas.microsoft.com/office/drawing/2014/main" id="{FA6DE1F5-1558-44A0-9DB1-34D7F2386C4E}"/>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91;p40">
              <a:extLst>
                <a:ext uri="{FF2B5EF4-FFF2-40B4-BE49-F238E27FC236}">
                  <a16:creationId xmlns:a16="http://schemas.microsoft.com/office/drawing/2014/main" id="{033C0F7E-6929-47ED-B7A6-383D4F7000C2}"/>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92;p40">
              <a:extLst>
                <a:ext uri="{FF2B5EF4-FFF2-40B4-BE49-F238E27FC236}">
                  <a16:creationId xmlns:a16="http://schemas.microsoft.com/office/drawing/2014/main" id="{25EDA29D-00C7-43CD-B6B1-949FEE91A33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93;p40">
              <a:extLst>
                <a:ext uri="{FF2B5EF4-FFF2-40B4-BE49-F238E27FC236}">
                  <a16:creationId xmlns:a16="http://schemas.microsoft.com/office/drawing/2014/main" id="{C2B1EA95-1FBE-4238-9F86-43A832144136}"/>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4;p40">
              <a:extLst>
                <a:ext uri="{FF2B5EF4-FFF2-40B4-BE49-F238E27FC236}">
                  <a16:creationId xmlns:a16="http://schemas.microsoft.com/office/drawing/2014/main" id="{6639EAE9-9CC8-43AD-BA0F-98E85F00BB0C}"/>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 name="Google Shape;701;p40">
            <a:extLst>
              <a:ext uri="{FF2B5EF4-FFF2-40B4-BE49-F238E27FC236}">
                <a16:creationId xmlns:a16="http://schemas.microsoft.com/office/drawing/2014/main" id="{807A5338-923F-479F-947A-F5A1B5A0C4B2}"/>
              </a:ext>
            </a:extLst>
          </p:cNvPr>
          <p:cNvCxnSpPr>
            <a:cxnSpLocks/>
          </p:cNvCxnSpPr>
          <p:nvPr/>
        </p:nvCxnSpPr>
        <p:spPr>
          <a:xfrm rot="5400000" flipH="1" flipV="1">
            <a:off x="774966" y="4135371"/>
            <a:ext cx="2211855" cy="295227"/>
          </a:xfrm>
          <a:prstGeom prst="bentConnector3">
            <a:avLst>
              <a:gd name="adj1" fmla="val 50000"/>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73" name="ZoneTexte 72">
            <a:extLst>
              <a:ext uri="{FF2B5EF4-FFF2-40B4-BE49-F238E27FC236}">
                <a16:creationId xmlns:a16="http://schemas.microsoft.com/office/drawing/2014/main" id="{C11CD365-A8B0-4A8F-9616-0455E2B7BA52}"/>
              </a:ext>
            </a:extLst>
          </p:cNvPr>
          <p:cNvSpPr txBox="1"/>
          <p:nvPr/>
        </p:nvSpPr>
        <p:spPr>
          <a:xfrm>
            <a:off x="1645760" y="6644693"/>
            <a:ext cx="5174352" cy="2246769"/>
          </a:xfrm>
          <a:prstGeom prst="rect">
            <a:avLst/>
          </a:prstGeom>
          <a:noFill/>
        </p:spPr>
        <p:txBody>
          <a:bodyPr wrap="square">
            <a:spAutoFit/>
          </a:bodyPr>
          <a:lstStyle/>
          <a:p>
            <a:pPr algn="l"/>
            <a:r>
              <a:rPr lang="fr-FR" sz="2800" b="1" dirty="0">
                <a:solidFill>
                  <a:srgbClr val="5271FF"/>
                </a:solidFill>
                <a:latin typeface="+mj-lt"/>
                <a:cs typeface="Varela Round"/>
              </a:rPr>
              <a:t>SEATTLE</a:t>
            </a:r>
            <a:r>
              <a:rPr lang="fr-FR" sz="2800" dirty="0">
                <a:solidFill>
                  <a:srgbClr val="5271FF"/>
                </a:solidFill>
                <a:latin typeface="+mj-lt"/>
              </a:rPr>
              <a:t>:  </a:t>
            </a:r>
            <a:r>
              <a:rPr lang="fr-FR" sz="2800" dirty="0">
                <a:solidFill>
                  <a:schemeClr val="tx1"/>
                </a:solidFill>
                <a:latin typeface="+mj-lt"/>
              </a:rPr>
              <a:t>ville de l’Etat de Washington, Nord-Ouest des USA;</a:t>
            </a:r>
          </a:p>
          <a:p>
            <a:pPr algn="l"/>
            <a:endParaRPr lang="fr-FR" sz="2800" dirty="0">
              <a:solidFill>
                <a:schemeClr val="tx1"/>
              </a:solidFill>
              <a:latin typeface="+mj-lt"/>
            </a:endParaRPr>
          </a:p>
          <a:p>
            <a:pPr algn="l"/>
            <a:r>
              <a:rPr lang="fr-FR" sz="2800" dirty="0">
                <a:solidFill>
                  <a:schemeClr val="tx1"/>
                </a:solidFill>
                <a:latin typeface="+mj-lt"/>
              </a:rPr>
              <a:t> </a:t>
            </a:r>
            <a:r>
              <a:rPr lang="fr-FR" altLang="fr-FR" sz="2800" b="1" dirty="0">
                <a:solidFill>
                  <a:srgbClr val="5271FF"/>
                </a:solidFill>
                <a:latin typeface="+mj-lt"/>
                <a:cs typeface="Varela Round"/>
              </a:rPr>
              <a:t>Superficie</a:t>
            </a:r>
            <a:r>
              <a:rPr lang="fr-FR" altLang="fr-FR" sz="2800" dirty="0">
                <a:solidFill>
                  <a:schemeClr val="tx1"/>
                </a:solidFill>
                <a:latin typeface="+mj-lt"/>
              </a:rPr>
              <a:t>:369,2 km2  ;</a:t>
            </a:r>
          </a:p>
          <a:p>
            <a:pPr algn="l"/>
            <a:r>
              <a:rPr lang="fr-FR" altLang="fr-FR" sz="2800" dirty="0">
                <a:solidFill>
                  <a:schemeClr val="tx1"/>
                </a:solidFill>
                <a:latin typeface="+mj-lt"/>
              </a:rPr>
              <a:t> </a:t>
            </a:r>
            <a:r>
              <a:rPr lang="fr-FR" altLang="fr-FR" sz="2800" b="1" dirty="0">
                <a:solidFill>
                  <a:srgbClr val="5271FF"/>
                </a:solidFill>
                <a:latin typeface="+mj-lt"/>
                <a:cs typeface="Varela Round"/>
              </a:rPr>
              <a:t>Habitants</a:t>
            </a:r>
            <a:r>
              <a:rPr lang="fr-FR" altLang="fr-FR" sz="2800" dirty="0">
                <a:solidFill>
                  <a:schemeClr val="tx1"/>
                </a:solidFill>
                <a:latin typeface="+mj-lt"/>
              </a:rPr>
              <a:t> :737 015  en 2020 </a:t>
            </a:r>
          </a:p>
        </p:txBody>
      </p:sp>
      <p:sp>
        <p:nvSpPr>
          <p:cNvPr id="74" name="TextBox 13">
            <a:extLst>
              <a:ext uri="{FF2B5EF4-FFF2-40B4-BE49-F238E27FC236}">
                <a16:creationId xmlns:a16="http://schemas.microsoft.com/office/drawing/2014/main" id="{B0BD78A4-91BE-453E-A2A8-5A7F6A3FE3AD}"/>
              </a:ext>
            </a:extLst>
          </p:cNvPr>
          <p:cNvSpPr txBox="1"/>
          <p:nvPr/>
        </p:nvSpPr>
        <p:spPr>
          <a:xfrm>
            <a:off x="9060346" y="5233999"/>
            <a:ext cx="8000468" cy="1292662"/>
          </a:xfrm>
          <a:prstGeom prst="rect">
            <a:avLst/>
          </a:prstGeom>
        </p:spPr>
        <p:txBody>
          <a:bodyPr wrap="square" lIns="0" tIns="0" rIns="0" bIns="0" rtlCol="0" anchor="t">
            <a:spAutoFit/>
          </a:bodyPr>
          <a:lstStyle/>
          <a:p>
            <a:pPr algn="just"/>
            <a:r>
              <a:rPr lang="fr-FR" sz="2800" dirty="0"/>
              <a:t>Notre équipe s’intéresse à la prédiction de la consommation totale d’énergie des bâtiments non destinés à l’habitation.</a:t>
            </a:r>
          </a:p>
        </p:txBody>
      </p:sp>
      <p:sp>
        <p:nvSpPr>
          <p:cNvPr id="75" name="TextBox 13">
            <a:extLst>
              <a:ext uri="{FF2B5EF4-FFF2-40B4-BE49-F238E27FC236}">
                <a16:creationId xmlns:a16="http://schemas.microsoft.com/office/drawing/2014/main" id="{99B0A999-3B8B-4F96-9C95-91707D47C8BE}"/>
              </a:ext>
            </a:extLst>
          </p:cNvPr>
          <p:cNvSpPr txBox="1"/>
          <p:nvPr/>
        </p:nvSpPr>
        <p:spPr>
          <a:xfrm>
            <a:off x="8965856" y="902204"/>
            <a:ext cx="7383176" cy="485902"/>
          </a:xfrm>
          <a:prstGeom prst="rect">
            <a:avLst/>
          </a:prstGeom>
        </p:spPr>
        <p:txBody>
          <a:bodyPr lIns="0" tIns="0" rIns="0" bIns="0" rtlCol="0" anchor="t">
            <a:spAutoFit/>
          </a:bodyPr>
          <a:lstStyle/>
          <a:p>
            <a:pPr algn="ctr">
              <a:lnSpc>
                <a:spcPts val="4200"/>
              </a:lnSpc>
            </a:pPr>
            <a:r>
              <a:rPr lang="en-US" sz="3000" b="1" spc="300" dirty="0">
                <a:solidFill>
                  <a:srgbClr val="2B4A9D"/>
                </a:solidFill>
                <a:latin typeface="Lato"/>
              </a:rPr>
              <a:t>CONTEXTE</a:t>
            </a:r>
          </a:p>
        </p:txBody>
      </p:sp>
      <p:sp>
        <p:nvSpPr>
          <p:cNvPr id="76" name="TextBox 13">
            <a:extLst>
              <a:ext uri="{FF2B5EF4-FFF2-40B4-BE49-F238E27FC236}">
                <a16:creationId xmlns:a16="http://schemas.microsoft.com/office/drawing/2014/main" id="{3C40B526-A26A-44C2-8AC6-459C5ED4C8EF}"/>
              </a:ext>
            </a:extLst>
          </p:cNvPr>
          <p:cNvSpPr txBox="1"/>
          <p:nvPr/>
        </p:nvSpPr>
        <p:spPr>
          <a:xfrm>
            <a:off x="9169845" y="1566213"/>
            <a:ext cx="7383176" cy="2154436"/>
          </a:xfrm>
          <a:prstGeom prst="rect">
            <a:avLst/>
          </a:prstGeom>
        </p:spPr>
        <p:txBody>
          <a:bodyPr lIns="0" tIns="0" rIns="0" bIns="0" rtlCol="0" anchor="t">
            <a:spAutoFit/>
          </a:bodyPr>
          <a:lstStyle/>
          <a:p>
            <a:pPr algn="just"/>
            <a:r>
              <a:rPr lang="fr-FR" sz="2800" dirty="0"/>
              <a:t>La ville de Seattle s’intéresse de près aux émissions des bâtiments non destinés à l’habitation. </a:t>
            </a:r>
            <a:r>
              <a:rPr lang="fr-FR" sz="2800" b="0" i="0" dirty="0">
                <a:effectLst/>
              </a:rPr>
              <a:t>En 2013, la ville de Seattle a adopté un plan d’action climatique visant à atteindre zéro émission nette de gaz à effet de serre (GES) d’ici 2050.</a:t>
            </a:r>
            <a:endParaRPr lang="en-US" sz="2800" spc="300" dirty="0">
              <a:solidFill>
                <a:srgbClr val="000000"/>
              </a:solidFill>
            </a:endParaRPr>
          </a:p>
        </p:txBody>
      </p:sp>
      <p:sp>
        <p:nvSpPr>
          <p:cNvPr id="77" name="TextBox 13">
            <a:extLst>
              <a:ext uri="{FF2B5EF4-FFF2-40B4-BE49-F238E27FC236}">
                <a16:creationId xmlns:a16="http://schemas.microsoft.com/office/drawing/2014/main" id="{EE42F08F-5E27-4101-92CF-5A5E51AE5029}"/>
              </a:ext>
            </a:extLst>
          </p:cNvPr>
          <p:cNvSpPr txBox="1"/>
          <p:nvPr/>
        </p:nvSpPr>
        <p:spPr>
          <a:xfrm>
            <a:off x="9060346" y="6790774"/>
            <a:ext cx="8995395" cy="3084049"/>
          </a:xfrm>
          <a:prstGeom prst="rect">
            <a:avLst/>
          </a:prstGeom>
        </p:spPr>
        <p:txBody>
          <a:bodyPr wrap="square" lIns="0" tIns="0" rIns="0" bIns="0" rtlCol="0" anchor="t">
            <a:spAutoFit/>
          </a:bodyPr>
          <a:lstStyle/>
          <a:p>
            <a:pPr algn="just"/>
            <a:r>
              <a:rPr lang="fr-FR" sz="2800" dirty="0"/>
              <a:t>De manière spécifique on se chargera de :</a:t>
            </a:r>
          </a:p>
          <a:p>
            <a:pPr marL="457200" indent="-457200" algn="just">
              <a:buClr>
                <a:srgbClr val="2B4A9D"/>
              </a:buClr>
              <a:buFont typeface="Wingdings" panose="05000000000000000000" pitchFamily="2" charset="2"/>
              <a:buChar char="ü"/>
            </a:pPr>
            <a:r>
              <a:rPr lang="fr-FR" sz="2800" dirty="0"/>
              <a:t>Réaliser une analyse exploratoire.</a:t>
            </a:r>
          </a:p>
          <a:p>
            <a:pPr marL="457200" indent="-457200" algn="just">
              <a:buClr>
                <a:srgbClr val="2B4A9D"/>
              </a:buClr>
              <a:buFont typeface="Wingdings" panose="05000000000000000000" pitchFamily="2" charset="2"/>
              <a:buChar char="ü"/>
            </a:pPr>
            <a:r>
              <a:rPr lang="fr-FR" sz="2800" dirty="0"/>
              <a:t>Tester différents modèles de prédiction afin de répondre au mieux à la problématique. </a:t>
            </a:r>
          </a:p>
          <a:p>
            <a:pPr marL="457200" indent="-457200" algn="just">
              <a:buClr>
                <a:srgbClr val="2B4A9D"/>
              </a:buClr>
              <a:buFont typeface="Wingdings" panose="05000000000000000000" pitchFamily="2" charset="2"/>
              <a:buChar char="ü"/>
            </a:pPr>
            <a:r>
              <a:rPr lang="fr-FR" sz="2800" dirty="0"/>
              <a:t>Mettre en place une application pour prédire la consommation d'un bâtiment.</a:t>
            </a:r>
          </a:p>
          <a:p>
            <a:pPr algn="ctr">
              <a:lnSpc>
                <a:spcPts val="4200"/>
              </a:lnSpc>
            </a:pPr>
            <a:endParaRPr lang="fr-F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895350" y="3742663"/>
            <a:ext cx="9233976" cy="1095172"/>
          </a:xfrm>
          <a:prstGeom prst="rect">
            <a:avLst/>
          </a:prstGeom>
        </p:spPr>
        <p:txBody>
          <a:bodyPr lIns="0" tIns="0" rIns="0" bIns="0" rtlCol="0" anchor="t">
            <a:spAutoFit/>
          </a:bodyPr>
          <a:lstStyle/>
          <a:p>
            <a:pPr algn="ctr">
              <a:lnSpc>
                <a:spcPts val="8400"/>
              </a:lnSpc>
            </a:pPr>
            <a:r>
              <a:rPr lang="fr-FR" sz="8000" spc="400" dirty="0">
                <a:solidFill>
                  <a:srgbClr val="2B4A9D"/>
                </a:solidFill>
                <a:latin typeface="Poppins Ultra-Bold"/>
              </a:rPr>
              <a:t>Choix définitif</a:t>
            </a:r>
          </a:p>
        </p:txBody>
      </p:sp>
      <p:grpSp>
        <p:nvGrpSpPr>
          <p:cNvPr id="18" name="Group 18"/>
          <p:cNvGrpSpPr/>
          <p:nvPr/>
        </p:nvGrpSpPr>
        <p:grpSpPr>
          <a:xfrm>
            <a:off x="10129326" y="0"/>
            <a:ext cx="8158674" cy="10287000"/>
            <a:chOff x="0" y="0"/>
            <a:chExt cx="2976306" cy="3752725"/>
          </a:xfrm>
        </p:grpSpPr>
        <p:sp>
          <p:nvSpPr>
            <p:cNvPr id="19" name="Freeform 19"/>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0" name="Freeform 20"/>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1" name="TextBox 21"/>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4</a:t>
            </a:r>
          </a:p>
        </p:txBody>
      </p:sp>
    </p:spTree>
    <p:extLst>
      <p:ext uri="{BB962C8B-B14F-4D97-AF65-F5344CB8AC3E}">
        <p14:creationId xmlns:p14="http://schemas.microsoft.com/office/powerpoint/2010/main" val="29567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852116" y="392732"/>
            <a:ext cx="8510076" cy="951543"/>
          </a:xfrm>
          <a:prstGeom prst="rect">
            <a:avLst/>
          </a:prstGeom>
        </p:spPr>
        <p:txBody>
          <a:bodyPr lIns="0" tIns="0" rIns="0" bIns="0" rtlCol="0" anchor="t">
            <a:spAutoFit/>
          </a:bodyPr>
          <a:lstStyle/>
          <a:p>
            <a:pPr algn="ctr">
              <a:lnSpc>
                <a:spcPts val="8400"/>
              </a:lnSpc>
            </a:pPr>
            <a:r>
              <a:rPr lang="fr-FR" sz="4000" spc="400" dirty="0">
                <a:solidFill>
                  <a:srgbClr val="2B4A9D"/>
                </a:solidFill>
                <a:latin typeface="Poppins Ultra-Bold"/>
              </a:rPr>
              <a:t>Modèle définitif</a:t>
            </a:r>
          </a:p>
        </p:txBody>
      </p:sp>
      <p:pic>
        <p:nvPicPr>
          <p:cNvPr id="13" name="Image 12">
            <a:extLst>
              <a:ext uri="{FF2B5EF4-FFF2-40B4-BE49-F238E27FC236}">
                <a16:creationId xmlns:a16="http://schemas.microsoft.com/office/drawing/2014/main" id="{8A8CC6EC-7D0D-4AE9-9AC4-0D12045E163D}"/>
              </a:ext>
            </a:extLst>
          </p:cNvPr>
          <p:cNvPicPr>
            <a:picLocks noChangeAspect="1"/>
          </p:cNvPicPr>
          <p:nvPr/>
        </p:nvPicPr>
        <p:blipFill>
          <a:blip r:embed="rId2"/>
          <a:stretch>
            <a:fillRect/>
          </a:stretch>
        </p:blipFill>
        <p:spPr>
          <a:xfrm>
            <a:off x="10363200" y="2906592"/>
            <a:ext cx="7467600" cy="6825499"/>
          </a:xfrm>
          <a:prstGeom prst="rect">
            <a:avLst/>
          </a:prstGeom>
        </p:spPr>
      </p:pic>
      <p:sp>
        <p:nvSpPr>
          <p:cNvPr id="14" name="TextBox 16">
            <a:extLst>
              <a:ext uri="{FF2B5EF4-FFF2-40B4-BE49-F238E27FC236}">
                <a16:creationId xmlns:a16="http://schemas.microsoft.com/office/drawing/2014/main" id="{EEEC9ABC-6226-4CE6-A116-7E064DAA1A2B}"/>
              </a:ext>
            </a:extLst>
          </p:cNvPr>
          <p:cNvSpPr txBox="1"/>
          <p:nvPr/>
        </p:nvSpPr>
        <p:spPr>
          <a:xfrm>
            <a:off x="4226437" y="1448784"/>
            <a:ext cx="9135755" cy="951543"/>
          </a:xfrm>
          <a:prstGeom prst="rect">
            <a:avLst/>
          </a:prstGeom>
        </p:spPr>
        <p:txBody>
          <a:bodyPr lIns="0" tIns="0" rIns="0" bIns="0" rtlCol="0" anchor="t">
            <a:spAutoFit/>
          </a:bodyPr>
          <a:lstStyle/>
          <a:p>
            <a:pPr algn="ctr">
              <a:lnSpc>
                <a:spcPts val="8400"/>
              </a:lnSpc>
            </a:pPr>
            <a:r>
              <a:rPr lang="fr-FR" sz="4000" spc="400" dirty="0" smtClean="0">
                <a:solidFill>
                  <a:srgbClr val="5271FF"/>
                </a:solidFill>
                <a:latin typeface="Poppins Ultra-Bold"/>
              </a:rPr>
              <a:t>XGBOOST retenu</a:t>
            </a:r>
            <a:endParaRPr lang="en-US" sz="4000" spc="400" dirty="0">
              <a:solidFill>
                <a:srgbClr val="5271FF"/>
              </a:solidFill>
              <a:latin typeface="Poppins Ultra-Bold"/>
            </a:endParaRPr>
          </a:p>
        </p:txBody>
      </p:sp>
      <p:pic>
        <p:nvPicPr>
          <p:cNvPr id="10" name="Image 9"/>
          <p:cNvPicPr>
            <a:picLocks noChangeAspect="1"/>
          </p:cNvPicPr>
          <p:nvPr/>
        </p:nvPicPr>
        <p:blipFill>
          <a:blip r:embed="rId3"/>
          <a:stretch>
            <a:fillRect/>
          </a:stretch>
        </p:blipFill>
        <p:spPr>
          <a:xfrm>
            <a:off x="1636494" y="2777469"/>
            <a:ext cx="8678683" cy="6954622"/>
          </a:xfrm>
          <a:prstGeom prst="rect">
            <a:avLst/>
          </a:prstGeom>
        </p:spPr>
      </p:pic>
    </p:spTree>
    <p:extLst>
      <p:ext uri="{BB962C8B-B14F-4D97-AF65-F5344CB8AC3E}">
        <p14:creationId xmlns:p14="http://schemas.microsoft.com/office/powerpoint/2010/main" val="108120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0" y="1207857"/>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2" name="TextBox 12"/>
          <p:cNvSpPr txBox="1"/>
          <p:nvPr/>
        </p:nvSpPr>
        <p:spPr>
          <a:xfrm>
            <a:off x="4852116" y="392732"/>
            <a:ext cx="10768884" cy="951543"/>
          </a:xfrm>
          <a:prstGeom prst="rect">
            <a:avLst/>
          </a:prstGeom>
        </p:spPr>
        <p:txBody>
          <a:bodyPr wrap="square" lIns="0" tIns="0" rIns="0" bIns="0" rtlCol="0" anchor="t">
            <a:spAutoFit/>
          </a:bodyPr>
          <a:lstStyle/>
          <a:p>
            <a:pPr algn="ctr">
              <a:lnSpc>
                <a:spcPts val="8400"/>
              </a:lnSpc>
            </a:pPr>
            <a:r>
              <a:rPr lang="fr-FR" sz="4000" spc="400" dirty="0">
                <a:solidFill>
                  <a:srgbClr val="2B4A9D"/>
                </a:solidFill>
                <a:latin typeface="Poppins Ultra-Bold"/>
              </a:rPr>
              <a:t>Déploiement du modèle </a:t>
            </a:r>
            <a:r>
              <a:rPr lang="fr-FR" sz="4000" spc="400" dirty="0">
                <a:solidFill>
                  <a:srgbClr val="5271FF"/>
                </a:solidFill>
                <a:latin typeface="Poppins Ultra-Bold"/>
              </a:rPr>
              <a:t>XGBOOST</a:t>
            </a:r>
            <a:r>
              <a:rPr lang="fr-FR" sz="4000" spc="400" dirty="0">
                <a:solidFill>
                  <a:srgbClr val="2B4A9D"/>
                </a:solidFill>
                <a:latin typeface="Poppins Ultra-Bold"/>
              </a:rPr>
              <a:t> </a:t>
            </a:r>
          </a:p>
        </p:txBody>
      </p:sp>
      <p:pic>
        <p:nvPicPr>
          <p:cNvPr id="6" name="Image 5"/>
          <p:cNvPicPr>
            <a:picLocks noChangeAspect="1"/>
          </p:cNvPicPr>
          <p:nvPr/>
        </p:nvPicPr>
        <p:blipFill>
          <a:blip r:embed="rId2"/>
          <a:stretch>
            <a:fillRect/>
          </a:stretch>
        </p:blipFill>
        <p:spPr>
          <a:xfrm>
            <a:off x="1545770" y="2409443"/>
            <a:ext cx="7787562" cy="7077457"/>
          </a:xfrm>
          <a:prstGeom prst="rect">
            <a:avLst/>
          </a:prstGeom>
        </p:spPr>
      </p:pic>
      <p:pic>
        <p:nvPicPr>
          <p:cNvPr id="10" name="Image 9"/>
          <p:cNvPicPr>
            <a:picLocks noChangeAspect="1"/>
          </p:cNvPicPr>
          <p:nvPr/>
        </p:nvPicPr>
        <p:blipFill>
          <a:blip r:embed="rId3"/>
          <a:stretch>
            <a:fillRect/>
          </a:stretch>
        </p:blipFill>
        <p:spPr>
          <a:xfrm>
            <a:off x="9844961" y="2318943"/>
            <a:ext cx="7985839" cy="7167957"/>
          </a:xfrm>
          <a:prstGeom prst="rect">
            <a:avLst/>
          </a:prstGeom>
        </p:spPr>
      </p:pic>
      <p:cxnSp>
        <p:nvCxnSpPr>
          <p:cNvPr id="11" name="Connecteur droit 10"/>
          <p:cNvCxnSpPr/>
          <p:nvPr/>
        </p:nvCxnSpPr>
        <p:spPr>
          <a:xfrm>
            <a:off x="9677400" y="1714500"/>
            <a:ext cx="0" cy="8280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79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733025" y="3854753"/>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rot="5400000">
            <a:off x="-5249" y="-103240"/>
            <a:ext cx="6561483" cy="6550984"/>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sp>
        <p:nvSpPr>
          <p:cNvPr id="26" name="TextBox 26"/>
          <p:cNvSpPr txBox="1"/>
          <p:nvPr/>
        </p:nvSpPr>
        <p:spPr>
          <a:xfrm>
            <a:off x="12667827" y="8877101"/>
            <a:ext cx="4182756" cy="952500"/>
          </a:xfrm>
          <a:prstGeom prst="rect">
            <a:avLst/>
          </a:prstGeom>
        </p:spPr>
        <p:txBody>
          <a:bodyPr lIns="0" tIns="0" rIns="0" bIns="0" rtlCol="0" anchor="t">
            <a:spAutoFit/>
          </a:bodyPr>
          <a:lstStyle/>
          <a:p>
            <a:pPr algn="ctr">
              <a:lnSpc>
                <a:spcPts val="3750"/>
              </a:lnSpc>
            </a:pPr>
            <a:r>
              <a:rPr lang="en-US" sz="3000" spc="300">
                <a:solidFill>
                  <a:srgbClr val="FFFFFF"/>
                </a:solidFill>
                <a:latin typeface="Lato Italics"/>
              </a:rPr>
              <a:t>Content</a:t>
            </a:r>
          </a:p>
          <a:p>
            <a:pPr algn="ctr">
              <a:lnSpc>
                <a:spcPts val="3750"/>
              </a:lnSpc>
            </a:pPr>
            <a:r>
              <a:rPr lang="en-US" sz="3000" spc="300">
                <a:solidFill>
                  <a:srgbClr val="FFFFFF"/>
                </a:solidFill>
                <a:latin typeface="Lato Italics"/>
              </a:rPr>
              <a:t>Department</a:t>
            </a:r>
          </a:p>
        </p:txBody>
      </p:sp>
      <p:sp>
        <p:nvSpPr>
          <p:cNvPr id="29" name="TextBox 29"/>
          <p:cNvSpPr txBox="1"/>
          <p:nvPr/>
        </p:nvSpPr>
        <p:spPr>
          <a:xfrm>
            <a:off x="12667827" y="7753350"/>
            <a:ext cx="4182756" cy="1057076"/>
          </a:xfrm>
          <a:prstGeom prst="rect">
            <a:avLst/>
          </a:prstGeom>
        </p:spPr>
        <p:txBody>
          <a:bodyPr lIns="0" tIns="0" rIns="0" bIns="0" rtlCol="0" anchor="t">
            <a:spAutoFit/>
          </a:bodyPr>
          <a:lstStyle/>
          <a:p>
            <a:pPr algn="ctr">
              <a:lnSpc>
                <a:spcPts val="4200"/>
              </a:lnSpc>
            </a:pPr>
            <a:r>
              <a:rPr lang="en-US" sz="3000" spc="300" dirty="0">
                <a:solidFill>
                  <a:srgbClr val="FFFFFF"/>
                </a:solidFill>
                <a:latin typeface="Lato Bold"/>
              </a:rPr>
              <a:t>NEIL</a:t>
            </a:r>
          </a:p>
          <a:p>
            <a:pPr algn="ctr">
              <a:lnSpc>
                <a:spcPts val="4200"/>
              </a:lnSpc>
            </a:pPr>
            <a:r>
              <a:rPr lang="en-US" sz="3000" spc="300" dirty="0">
                <a:solidFill>
                  <a:srgbClr val="FFFFFF"/>
                </a:solidFill>
                <a:latin typeface="Lato Bold"/>
              </a:rPr>
              <a:t>TRAN</a:t>
            </a:r>
          </a:p>
        </p:txBody>
      </p:sp>
      <p:sp>
        <p:nvSpPr>
          <p:cNvPr id="30" name="ZoneTexte 29">
            <a:extLst>
              <a:ext uri="{FF2B5EF4-FFF2-40B4-BE49-F238E27FC236}">
                <a16:creationId xmlns:a16="http://schemas.microsoft.com/office/drawing/2014/main" id="{2B0B8C05-727E-4C90-A608-4565A7015C1C}"/>
              </a:ext>
            </a:extLst>
          </p:cNvPr>
          <p:cNvSpPr txBox="1"/>
          <p:nvPr/>
        </p:nvSpPr>
        <p:spPr>
          <a:xfrm>
            <a:off x="6924236" y="4417474"/>
            <a:ext cx="5791200" cy="1569660"/>
          </a:xfrm>
          <a:prstGeom prst="rect">
            <a:avLst/>
          </a:prstGeom>
          <a:noFill/>
        </p:spPr>
        <p:txBody>
          <a:bodyPr wrap="square" rtlCol="0">
            <a:spAutoFit/>
          </a:bodyPr>
          <a:lstStyle/>
          <a:p>
            <a:r>
              <a:rPr lang="fr-FR" sz="9600" dirty="0">
                <a:solidFill>
                  <a:schemeClr val="bg1"/>
                </a:solidFill>
              </a:rPr>
              <a:t>Merci!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7454" y="-108487"/>
            <a:ext cx="18288000" cy="2441431"/>
            <a:chOff x="0" y="0"/>
            <a:chExt cx="6671512" cy="2316725"/>
          </a:xfrm>
        </p:grpSpPr>
        <p:sp>
          <p:nvSpPr>
            <p:cNvPr id="6" name="Freeform 6"/>
            <p:cNvSpPr/>
            <p:nvPr/>
          </p:nvSpPr>
          <p:spPr>
            <a:xfrm>
              <a:off x="0" y="0"/>
              <a:ext cx="6671512" cy="2316725"/>
            </a:xfrm>
            <a:custGeom>
              <a:avLst/>
              <a:gdLst/>
              <a:ahLst/>
              <a:cxnLst/>
              <a:rect l="l" t="t" r="r" b="b"/>
              <a:pathLst>
                <a:path w="6671512" h="2316725">
                  <a:moveTo>
                    <a:pt x="0" y="0"/>
                  </a:moveTo>
                  <a:lnTo>
                    <a:pt x="6671512" y="0"/>
                  </a:lnTo>
                  <a:lnTo>
                    <a:pt x="6671512" y="2316725"/>
                  </a:lnTo>
                  <a:lnTo>
                    <a:pt x="0" y="2316725"/>
                  </a:lnTo>
                  <a:close/>
                </a:path>
              </a:pathLst>
            </a:custGeom>
            <a:solidFill>
              <a:srgbClr val="5271FF"/>
            </a:solidFill>
          </p:spPr>
        </p:sp>
      </p:grpSp>
      <p:sp>
        <p:nvSpPr>
          <p:cNvPr id="13" name="TextBox 13"/>
          <p:cNvSpPr txBox="1"/>
          <p:nvPr/>
        </p:nvSpPr>
        <p:spPr>
          <a:xfrm>
            <a:off x="-228600" y="800100"/>
            <a:ext cx="4967830" cy="821379"/>
          </a:xfrm>
          <a:prstGeom prst="rect">
            <a:avLst/>
          </a:prstGeom>
        </p:spPr>
        <p:txBody>
          <a:bodyPr lIns="0" tIns="0" rIns="0" bIns="0" rtlCol="0" anchor="t">
            <a:spAutoFit/>
          </a:bodyPr>
          <a:lstStyle/>
          <a:p>
            <a:pPr algn="ctr">
              <a:lnSpc>
                <a:spcPts val="6300"/>
              </a:lnSpc>
            </a:pPr>
            <a:r>
              <a:rPr lang="en-US" sz="6000" spc="300" dirty="0">
                <a:solidFill>
                  <a:srgbClr val="FFFFFF"/>
                </a:solidFill>
                <a:latin typeface="Poppins Heavy"/>
              </a:rPr>
              <a:t>PLAN</a:t>
            </a:r>
          </a:p>
        </p:txBody>
      </p:sp>
      <p:pic>
        <p:nvPicPr>
          <p:cNvPr id="15" name="Image 14">
            <a:extLst>
              <a:ext uri="{FF2B5EF4-FFF2-40B4-BE49-F238E27FC236}">
                <a16:creationId xmlns:a16="http://schemas.microsoft.com/office/drawing/2014/main" id="{9574EE0F-37D6-4DAC-890B-1CEF206D1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400" y="-56234"/>
            <a:ext cx="4001146" cy="2340183"/>
          </a:xfrm>
          <a:prstGeom prst="rect">
            <a:avLst/>
          </a:prstGeom>
        </p:spPr>
      </p:pic>
      <p:grpSp>
        <p:nvGrpSpPr>
          <p:cNvPr id="24" name="Groupe 23">
            <a:extLst>
              <a:ext uri="{FF2B5EF4-FFF2-40B4-BE49-F238E27FC236}">
                <a16:creationId xmlns:a16="http://schemas.microsoft.com/office/drawing/2014/main" id="{954AE745-D4FC-46EA-B1B0-94DA8B5668EA}"/>
              </a:ext>
            </a:extLst>
          </p:cNvPr>
          <p:cNvGrpSpPr/>
          <p:nvPr/>
        </p:nvGrpSpPr>
        <p:grpSpPr>
          <a:xfrm>
            <a:off x="1931598" y="4337281"/>
            <a:ext cx="1142999" cy="888222"/>
            <a:chOff x="2476500" y="4514434"/>
            <a:chExt cx="1142999" cy="888222"/>
          </a:xfrm>
        </p:grpSpPr>
        <p:sp>
          <p:nvSpPr>
            <p:cNvPr id="16" name="Google Shape;833;p42">
              <a:extLst>
                <a:ext uri="{FF2B5EF4-FFF2-40B4-BE49-F238E27FC236}">
                  <a16:creationId xmlns:a16="http://schemas.microsoft.com/office/drawing/2014/main" id="{D96AD93B-1CBD-49E8-979D-F707E3A12865}"/>
                </a:ext>
              </a:extLst>
            </p:cNvPr>
            <p:cNvSpPr/>
            <p:nvPr/>
          </p:nvSpPr>
          <p:spPr>
            <a:xfrm>
              <a:off x="2476500" y="4514434"/>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 name="ZoneTexte 16">
              <a:extLst>
                <a:ext uri="{FF2B5EF4-FFF2-40B4-BE49-F238E27FC236}">
                  <a16:creationId xmlns:a16="http://schemas.microsoft.com/office/drawing/2014/main" id="{02D83FE1-D66F-43D0-A0A5-BE62652298F1}"/>
                </a:ext>
              </a:extLst>
            </p:cNvPr>
            <p:cNvSpPr txBox="1"/>
            <p:nvPr/>
          </p:nvSpPr>
          <p:spPr>
            <a:xfrm>
              <a:off x="2651656" y="4527995"/>
              <a:ext cx="792685" cy="769441"/>
            </a:xfrm>
            <a:prstGeom prst="rect">
              <a:avLst/>
            </a:prstGeom>
            <a:noFill/>
          </p:spPr>
          <p:txBody>
            <a:bodyPr wrap="square" rtlCol="0">
              <a:spAutoFit/>
            </a:bodyPr>
            <a:lstStyle/>
            <a:p>
              <a:r>
                <a:rPr lang="fr-FR" sz="4400" b="1" dirty="0">
                  <a:solidFill>
                    <a:schemeClr val="bg1"/>
                  </a:solidFill>
                </a:rPr>
                <a:t>01</a:t>
              </a:r>
            </a:p>
          </p:txBody>
        </p:sp>
      </p:grpSp>
      <p:grpSp>
        <p:nvGrpSpPr>
          <p:cNvPr id="26" name="Groupe 25">
            <a:extLst>
              <a:ext uri="{FF2B5EF4-FFF2-40B4-BE49-F238E27FC236}">
                <a16:creationId xmlns:a16="http://schemas.microsoft.com/office/drawing/2014/main" id="{60B4A4FB-DDE3-4D28-B45A-669A66C23E78}"/>
              </a:ext>
            </a:extLst>
          </p:cNvPr>
          <p:cNvGrpSpPr/>
          <p:nvPr/>
        </p:nvGrpSpPr>
        <p:grpSpPr>
          <a:xfrm>
            <a:off x="11093435" y="6863838"/>
            <a:ext cx="1142999" cy="888222"/>
            <a:chOff x="11093435" y="6863838"/>
            <a:chExt cx="1142999" cy="888222"/>
          </a:xfrm>
        </p:grpSpPr>
        <p:sp>
          <p:nvSpPr>
            <p:cNvPr id="19" name="Google Shape;833;p42">
              <a:extLst>
                <a:ext uri="{FF2B5EF4-FFF2-40B4-BE49-F238E27FC236}">
                  <a16:creationId xmlns:a16="http://schemas.microsoft.com/office/drawing/2014/main" id="{34B44155-09A2-4890-819B-1FE0CF81E637}"/>
                </a:ext>
              </a:extLst>
            </p:cNvPr>
            <p:cNvSpPr/>
            <p:nvPr/>
          </p:nvSpPr>
          <p:spPr>
            <a:xfrm>
              <a:off x="11093435" y="686383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 name="ZoneTexte 20">
              <a:extLst>
                <a:ext uri="{FF2B5EF4-FFF2-40B4-BE49-F238E27FC236}">
                  <a16:creationId xmlns:a16="http://schemas.microsoft.com/office/drawing/2014/main" id="{7935CB5D-C847-4752-BD90-390235B601C4}"/>
                </a:ext>
              </a:extLst>
            </p:cNvPr>
            <p:cNvSpPr txBox="1"/>
            <p:nvPr/>
          </p:nvSpPr>
          <p:spPr>
            <a:xfrm>
              <a:off x="11268590" y="6863838"/>
              <a:ext cx="792685" cy="769441"/>
            </a:xfrm>
            <a:prstGeom prst="rect">
              <a:avLst/>
            </a:prstGeom>
            <a:noFill/>
          </p:spPr>
          <p:txBody>
            <a:bodyPr wrap="square" rtlCol="0">
              <a:spAutoFit/>
            </a:bodyPr>
            <a:lstStyle/>
            <a:p>
              <a:r>
                <a:rPr lang="fr-FR" sz="4400" b="1" dirty="0">
                  <a:solidFill>
                    <a:schemeClr val="bg1"/>
                  </a:solidFill>
                </a:rPr>
                <a:t>04</a:t>
              </a:r>
            </a:p>
          </p:txBody>
        </p:sp>
      </p:grpSp>
      <p:grpSp>
        <p:nvGrpSpPr>
          <p:cNvPr id="25" name="Groupe 24">
            <a:extLst>
              <a:ext uri="{FF2B5EF4-FFF2-40B4-BE49-F238E27FC236}">
                <a16:creationId xmlns:a16="http://schemas.microsoft.com/office/drawing/2014/main" id="{4965A4C7-1310-4EED-BD9F-2195FBBE4B1A}"/>
              </a:ext>
            </a:extLst>
          </p:cNvPr>
          <p:cNvGrpSpPr/>
          <p:nvPr/>
        </p:nvGrpSpPr>
        <p:grpSpPr>
          <a:xfrm>
            <a:off x="11093435" y="4640728"/>
            <a:ext cx="1142999" cy="888222"/>
            <a:chOff x="11093435" y="4640728"/>
            <a:chExt cx="1142999" cy="888222"/>
          </a:xfrm>
        </p:grpSpPr>
        <p:sp>
          <p:nvSpPr>
            <p:cNvPr id="18" name="Google Shape;833;p42">
              <a:extLst>
                <a:ext uri="{FF2B5EF4-FFF2-40B4-BE49-F238E27FC236}">
                  <a16:creationId xmlns:a16="http://schemas.microsoft.com/office/drawing/2014/main" id="{208D377C-E5C0-4B36-A881-1E7311B8AA53}"/>
                </a:ext>
              </a:extLst>
            </p:cNvPr>
            <p:cNvSpPr/>
            <p:nvPr/>
          </p:nvSpPr>
          <p:spPr>
            <a:xfrm>
              <a:off x="11093435" y="4640728"/>
              <a:ext cx="1142999"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 name="ZoneTexte 21">
              <a:extLst>
                <a:ext uri="{FF2B5EF4-FFF2-40B4-BE49-F238E27FC236}">
                  <a16:creationId xmlns:a16="http://schemas.microsoft.com/office/drawing/2014/main" id="{91E106B7-B258-4B8B-A9E6-43F0D9D9EF94}"/>
                </a:ext>
              </a:extLst>
            </p:cNvPr>
            <p:cNvSpPr txBox="1"/>
            <p:nvPr/>
          </p:nvSpPr>
          <p:spPr>
            <a:xfrm>
              <a:off x="11268590" y="4673457"/>
              <a:ext cx="792685" cy="769441"/>
            </a:xfrm>
            <a:prstGeom prst="rect">
              <a:avLst/>
            </a:prstGeom>
            <a:noFill/>
          </p:spPr>
          <p:txBody>
            <a:bodyPr wrap="square" rtlCol="0">
              <a:spAutoFit/>
            </a:bodyPr>
            <a:lstStyle/>
            <a:p>
              <a:r>
                <a:rPr lang="fr-FR" sz="4400" b="1" dirty="0">
                  <a:solidFill>
                    <a:schemeClr val="bg1"/>
                  </a:solidFill>
                </a:rPr>
                <a:t>02</a:t>
              </a:r>
            </a:p>
          </p:txBody>
        </p:sp>
      </p:grpSp>
      <p:grpSp>
        <p:nvGrpSpPr>
          <p:cNvPr id="27" name="Groupe 26">
            <a:extLst>
              <a:ext uri="{FF2B5EF4-FFF2-40B4-BE49-F238E27FC236}">
                <a16:creationId xmlns:a16="http://schemas.microsoft.com/office/drawing/2014/main" id="{9CED3662-C696-4A4F-8226-0DF02CF80DDF}"/>
              </a:ext>
            </a:extLst>
          </p:cNvPr>
          <p:cNvGrpSpPr/>
          <p:nvPr/>
        </p:nvGrpSpPr>
        <p:grpSpPr>
          <a:xfrm>
            <a:off x="1909017" y="6991993"/>
            <a:ext cx="1120556" cy="888222"/>
            <a:chOff x="2552543" y="6991993"/>
            <a:chExt cx="1120556" cy="888222"/>
          </a:xfrm>
        </p:grpSpPr>
        <p:sp>
          <p:nvSpPr>
            <p:cNvPr id="20" name="Google Shape;833;p42">
              <a:extLst>
                <a:ext uri="{FF2B5EF4-FFF2-40B4-BE49-F238E27FC236}">
                  <a16:creationId xmlns:a16="http://schemas.microsoft.com/office/drawing/2014/main" id="{7740C475-1E7C-48A7-A42C-E728B30D0501}"/>
                </a:ext>
              </a:extLst>
            </p:cNvPr>
            <p:cNvSpPr/>
            <p:nvPr/>
          </p:nvSpPr>
          <p:spPr>
            <a:xfrm>
              <a:off x="2552543" y="6991993"/>
              <a:ext cx="1120556" cy="888222"/>
            </a:xfrm>
            <a:prstGeom prst="roundRect">
              <a:avLst>
                <a:gd name="adj" fmla="val 16667"/>
              </a:avLst>
            </a:prstGeom>
            <a:solidFill>
              <a:srgbClr val="2B4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 name="ZoneTexte 22">
              <a:extLst>
                <a:ext uri="{FF2B5EF4-FFF2-40B4-BE49-F238E27FC236}">
                  <a16:creationId xmlns:a16="http://schemas.microsoft.com/office/drawing/2014/main" id="{16A89E1B-8F1E-4AF1-8B10-18146D130A20}"/>
                </a:ext>
              </a:extLst>
            </p:cNvPr>
            <p:cNvSpPr txBox="1"/>
            <p:nvPr/>
          </p:nvSpPr>
          <p:spPr>
            <a:xfrm>
              <a:off x="2727702" y="6991993"/>
              <a:ext cx="945397" cy="769441"/>
            </a:xfrm>
            <a:prstGeom prst="rect">
              <a:avLst/>
            </a:prstGeom>
            <a:noFill/>
          </p:spPr>
          <p:txBody>
            <a:bodyPr wrap="square" rtlCol="0">
              <a:spAutoFit/>
            </a:bodyPr>
            <a:lstStyle/>
            <a:p>
              <a:r>
                <a:rPr lang="fr-FR" sz="4400" b="1" dirty="0">
                  <a:solidFill>
                    <a:schemeClr val="bg1"/>
                  </a:solidFill>
                </a:rPr>
                <a:t>03</a:t>
              </a:r>
            </a:p>
          </p:txBody>
        </p:sp>
      </p:grpSp>
      <p:grpSp>
        <p:nvGrpSpPr>
          <p:cNvPr id="28" name="Group 4">
            <a:extLst>
              <a:ext uri="{FF2B5EF4-FFF2-40B4-BE49-F238E27FC236}">
                <a16:creationId xmlns:a16="http://schemas.microsoft.com/office/drawing/2014/main" id="{4A29FCEA-B629-4C00-9A43-B9BF26E80BA5}"/>
              </a:ext>
            </a:extLst>
          </p:cNvPr>
          <p:cNvGrpSpPr/>
          <p:nvPr/>
        </p:nvGrpSpPr>
        <p:grpSpPr>
          <a:xfrm rot="16200000" flipH="1">
            <a:off x="7490814" y="-387681"/>
            <a:ext cx="83395" cy="8194423"/>
            <a:chOff x="0" y="0"/>
            <a:chExt cx="874407" cy="3339658"/>
          </a:xfrm>
          <a:solidFill>
            <a:srgbClr val="2B4A9D"/>
          </a:solidFill>
        </p:grpSpPr>
        <p:sp>
          <p:nvSpPr>
            <p:cNvPr id="29" name="Freeform 5">
              <a:extLst>
                <a:ext uri="{FF2B5EF4-FFF2-40B4-BE49-F238E27FC236}">
                  <a16:creationId xmlns:a16="http://schemas.microsoft.com/office/drawing/2014/main" id="{EE584B42-D188-4D55-B112-635E877BA170}"/>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grpSp>
        <p:nvGrpSpPr>
          <p:cNvPr id="30" name="Group 4">
            <a:extLst>
              <a:ext uri="{FF2B5EF4-FFF2-40B4-BE49-F238E27FC236}">
                <a16:creationId xmlns:a16="http://schemas.microsoft.com/office/drawing/2014/main" id="{80D35D1A-29C6-4552-B3F3-FC266D08489F}"/>
              </a:ext>
            </a:extLst>
          </p:cNvPr>
          <p:cNvGrpSpPr/>
          <p:nvPr/>
        </p:nvGrpSpPr>
        <p:grpSpPr>
          <a:xfrm rot="16200000" flipH="1">
            <a:off x="7528606" y="4135986"/>
            <a:ext cx="83395" cy="8194423"/>
            <a:chOff x="0" y="0"/>
            <a:chExt cx="874407" cy="3339658"/>
          </a:xfrm>
          <a:solidFill>
            <a:srgbClr val="2B4A9D"/>
          </a:solidFill>
        </p:grpSpPr>
        <p:sp>
          <p:nvSpPr>
            <p:cNvPr id="31" name="Freeform 5">
              <a:extLst>
                <a:ext uri="{FF2B5EF4-FFF2-40B4-BE49-F238E27FC236}">
                  <a16:creationId xmlns:a16="http://schemas.microsoft.com/office/drawing/2014/main" id="{EB651784-3FC6-4ECC-B868-C39308900D64}"/>
                </a:ext>
              </a:extLst>
            </p:cNvPr>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grpFill/>
          </p:spPr>
        </p:sp>
      </p:grpSp>
      <p:sp>
        <p:nvSpPr>
          <p:cNvPr id="32" name="ZoneTexte 31">
            <a:extLst>
              <a:ext uri="{FF2B5EF4-FFF2-40B4-BE49-F238E27FC236}">
                <a16:creationId xmlns:a16="http://schemas.microsoft.com/office/drawing/2014/main" id="{E9885E09-FE97-4E63-B554-8684F3C75239}"/>
              </a:ext>
            </a:extLst>
          </p:cNvPr>
          <p:cNvSpPr txBox="1"/>
          <p:nvPr/>
        </p:nvSpPr>
        <p:spPr>
          <a:xfrm>
            <a:off x="6367990" y="2555814"/>
            <a:ext cx="4343400" cy="646331"/>
          </a:xfrm>
          <a:prstGeom prst="rect">
            <a:avLst/>
          </a:prstGeom>
          <a:noFill/>
        </p:spPr>
        <p:txBody>
          <a:bodyPr wrap="square" rtlCol="0">
            <a:spAutoFit/>
          </a:bodyPr>
          <a:lstStyle/>
          <a:p>
            <a:r>
              <a:rPr lang="fr-FR" sz="3600" b="1" dirty="0">
                <a:solidFill>
                  <a:srgbClr val="2B4A9D"/>
                </a:solidFill>
              </a:rPr>
              <a:t>INTRODUCTION</a:t>
            </a:r>
          </a:p>
        </p:txBody>
      </p:sp>
      <p:sp>
        <p:nvSpPr>
          <p:cNvPr id="33" name="ZoneTexte 32">
            <a:extLst>
              <a:ext uri="{FF2B5EF4-FFF2-40B4-BE49-F238E27FC236}">
                <a16:creationId xmlns:a16="http://schemas.microsoft.com/office/drawing/2014/main" id="{C16E7E93-3C22-4EFD-BFE9-4895FEDA11A2}"/>
              </a:ext>
            </a:extLst>
          </p:cNvPr>
          <p:cNvSpPr txBox="1"/>
          <p:nvPr/>
        </p:nvSpPr>
        <p:spPr>
          <a:xfrm>
            <a:off x="3213837" y="8899450"/>
            <a:ext cx="9816363" cy="646331"/>
          </a:xfrm>
          <a:prstGeom prst="rect">
            <a:avLst/>
          </a:prstGeom>
          <a:noFill/>
        </p:spPr>
        <p:txBody>
          <a:bodyPr wrap="square" rtlCol="0">
            <a:spAutoFit/>
          </a:bodyPr>
          <a:lstStyle/>
          <a:p>
            <a:r>
              <a:rPr lang="fr-FR" sz="3600" b="1" dirty="0">
                <a:solidFill>
                  <a:srgbClr val="2B4A9D"/>
                </a:solidFill>
              </a:rPr>
              <a:t>Déploiement et test de l’application de prédiction </a:t>
            </a:r>
          </a:p>
        </p:txBody>
      </p:sp>
      <p:sp>
        <p:nvSpPr>
          <p:cNvPr id="35" name="ZoneTexte 34">
            <a:extLst>
              <a:ext uri="{FF2B5EF4-FFF2-40B4-BE49-F238E27FC236}">
                <a16:creationId xmlns:a16="http://schemas.microsoft.com/office/drawing/2014/main" id="{48372B0C-F249-4896-8B44-D8FAF9A97918}"/>
              </a:ext>
            </a:extLst>
          </p:cNvPr>
          <p:cNvSpPr txBox="1"/>
          <p:nvPr/>
        </p:nvSpPr>
        <p:spPr>
          <a:xfrm>
            <a:off x="3586690" y="7143716"/>
            <a:ext cx="4953000" cy="584775"/>
          </a:xfrm>
          <a:prstGeom prst="rect">
            <a:avLst/>
          </a:prstGeom>
          <a:noFill/>
        </p:spPr>
        <p:txBody>
          <a:bodyPr wrap="square" rtlCol="0">
            <a:spAutoFit/>
          </a:bodyPr>
          <a:lstStyle/>
          <a:p>
            <a:r>
              <a:rPr lang="fr-FR" sz="3200" dirty="0">
                <a:solidFill>
                  <a:schemeClr val="tx1"/>
                </a:solidFill>
              </a:rPr>
              <a:t>Modélisation</a:t>
            </a:r>
            <a:endParaRPr lang="fr-FR" sz="3200" dirty="0"/>
          </a:p>
        </p:txBody>
      </p:sp>
      <p:sp>
        <p:nvSpPr>
          <p:cNvPr id="36" name="ZoneTexte 35">
            <a:extLst>
              <a:ext uri="{FF2B5EF4-FFF2-40B4-BE49-F238E27FC236}">
                <a16:creationId xmlns:a16="http://schemas.microsoft.com/office/drawing/2014/main" id="{85D2A513-9A60-4E17-8E90-21C755785FF6}"/>
              </a:ext>
            </a:extLst>
          </p:cNvPr>
          <p:cNvSpPr txBox="1"/>
          <p:nvPr/>
        </p:nvSpPr>
        <p:spPr>
          <a:xfrm>
            <a:off x="13030200" y="4730801"/>
            <a:ext cx="4953000" cy="584775"/>
          </a:xfrm>
          <a:prstGeom prst="rect">
            <a:avLst/>
          </a:prstGeom>
          <a:noFill/>
        </p:spPr>
        <p:txBody>
          <a:bodyPr wrap="square" rtlCol="0">
            <a:spAutoFit/>
          </a:bodyPr>
          <a:lstStyle/>
          <a:p>
            <a:r>
              <a:rPr lang="fr-FR" sz="3200" dirty="0"/>
              <a:t>Apurement des données</a:t>
            </a:r>
          </a:p>
        </p:txBody>
      </p:sp>
      <p:sp>
        <p:nvSpPr>
          <p:cNvPr id="37" name="ZoneTexte 36">
            <a:extLst>
              <a:ext uri="{FF2B5EF4-FFF2-40B4-BE49-F238E27FC236}">
                <a16:creationId xmlns:a16="http://schemas.microsoft.com/office/drawing/2014/main" id="{05A06F33-3EE3-4F75-BCEF-DC8D810CF469}"/>
              </a:ext>
            </a:extLst>
          </p:cNvPr>
          <p:cNvSpPr txBox="1"/>
          <p:nvPr/>
        </p:nvSpPr>
        <p:spPr>
          <a:xfrm>
            <a:off x="12877800" y="6991993"/>
            <a:ext cx="4953000" cy="584775"/>
          </a:xfrm>
          <a:prstGeom prst="rect">
            <a:avLst/>
          </a:prstGeom>
          <a:noFill/>
        </p:spPr>
        <p:txBody>
          <a:bodyPr wrap="square" rtlCol="0">
            <a:spAutoFit/>
          </a:bodyPr>
          <a:lstStyle/>
          <a:p>
            <a:r>
              <a:rPr lang="fr-FR" sz="3200" dirty="0"/>
              <a:t>Choix du modèle définitif</a:t>
            </a:r>
          </a:p>
        </p:txBody>
      </p:sp>
      <p:sp>
        <p:nvSpPr>
          <p:cNvPr id="38" name="ZoneTexte 37">
            <a:extLst>
              <a:ext uri="{FF2B5EF4-FFF2-40B4-BE49-F238E27FC236}">
                <a16:creationId xmlns:a16="http://schemas.microsoft.com/office/drawing/2014/main" id="{85D2A513-9A60-4E17-8E90-21C755785FF6}"/>
              </a:ext>
            </a:extLst>
          </p:cNvPr>
          <p:cNvSpPr txBox="1"/>
          <p:nvPr/>
        </p:nvSpPr>
        <p:spPr>
          <a:xfrm>
            <a:off x="3709128" y="4463088"/>
            <a:ext cx="4953000" cy="1077218"/>
          </a:xfrm>
          <a:prstGeom prst="rect">
            <a:avLst/>
          </a:prstGeom>
          <a:noFill/>
        </p:spPr>
        <p:txBody>
          <a:bodyPr wrap="square" rtlCol="0">
            <a:spAutoFit/>
          </a:bodyPr>
          <a:lstStyle/>
          <a:p>
            <a:r>
              <a:rPr lang="fr-FR" sz="3200" dirty="0" smtClean="0"/>
              <a:t>Analyse exploratoire des données</a:t>
            </a:r>
            <a:endParaRPr lang="fr-F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895350" y="3742663"/>
            <a:ext cx="9233976" cy="2172390"/>
          </a:xfrm>
          <a:prstGeom prst="rect">
            <a:avLst/>
          </a:prstGeom>
        </p:spPr>
        <p:txBody>
          <a:bodyPr lIns="0" tIns="0" rIns="0" bIns="0" rtlCol="0" anchor="t">
            <a:spAutoFit/>
          </a:bodyPr>
          <a:lstStyle/>
          <a:p>
            <a:pPr algn="ctr">
              <a:lnSpc>
                <a:spcPts val="8400"/>
              </a:lnSpc>
            </a:pPr>
            <a:r>
              <a:rPr lang="fr-FR" sz="8000" spc="400" dirty="0">
                <a:solidFill>
                  <a:srgbClr val="2B4A9D"/>
                </a:solidFill>
                <a:latin typeface="Poppins Ultra-Bold"/>
              </a:rPr>
              <a:t>Analyse</a:t>
            </a:r>
            <a:r>
              <a:rPr lang="en-US" sz="8000" spc="400" dirty="0">
                <a:solidFill>
                  <a:srgbClr val="2B4A9D"/>
                </a:solidFill>
                <a:latin typeface="Poppins Ultra-Bold"/>
              </a:rPr>
              <a:t> </a:t>
            </a:r>
            <a:r>
              <a:rPr lang="en-US" sz="8000" spc="400" dirty="0" err="1" smtClean="0">
                <a:solidFill>
                  <a:srgbClr val="2B4A9D"/>
                </a:solidFill>
                <a:latin typeface="Poppins Ultra-Bold"/>
              </a:rPr>
              <a:t>exploratoire</a:t>
            </a:r>
            <a:r>
              <a:rPr lang="en-US" sz="8000" spc="400" dirty="0" smtClean="0">
                <a:solidFill>
                  <a:srgbClr val="2B4A9D"/>
                </a:solidFill>
                <a:latin typeface="Poppins Ultra-Bold"/>
              </a:rPr>
              <a:t> </a:t>
            </a:r>
            <a:endParaRPr lang="en-US" sz="8000" spc="400" dirty="0">
              <a:solidFill>
                <a:srgbClr val="2B4A9D"/>
              </a:solidFill>
              <a:latin typeface="Poppins Ultra-Bold"/>
            </a:endParaRP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1</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171456" y="266700"/>
            <a:ext cx="9135755" cy="2172390"/>
          </a:xfrm>
          <a:prstGeom prst="rect">
            <a:avLst/>
          </a:prstGeom>
        </p:spPr>
        <p:txBody>
          <a:bodyPr lIns="0" tIns="0" rIns="0" bIns="0" rtlCol="0" anchor="t">
            <a:spAutoFit/>
          </a:bodyPr>
          <a:lstStyle/>
          <a:p>
            <a:pPr algn="ctr">
              <a:lnSpc>
                <a:spcPts val="8400"/>
              </a:lnSpc>
            </a:pPr>
            <a:r>
              <a:rPr lang="fr-FR" sz="6000" spc="400" dirty="0" smtClean="0">
                <a:solidFill>
                  <a:srgbClr val="2B4A9D"/>
                </a:solidFill>
                <a:latin typeface="Poppins Ultra-Bold"/>
              </a:rPr>
              <a:t>Statistiques globales</a:t>
            </a:r>
            <a:endParaRPr lang="en-US" sz="60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1" name="Image 10"/>
          <p:cNvPicPr>
            <a:picLocks noChangeAspect="1"/>
          </p:cNvPicPr>
          <p:nvPr/>
        </p:nvPicPr>
        <p:blipFill>
          <a:blip r:embed="rId2"/>
          <a:stretch>
            <a:fillRect/>
          </a:stretch>
        </p:blipFill>
        <p:spPr>
          <a:xfrm>
            <a:off x="238642" y="3000713"/>
            <a:ext cx="3860570" cy="6417191"/>
          </a:xfrm>
          <a:prstGeom prst="rect">
            <a:avLst/>
          </a:prstGeom>
        </p:spPr>
      </p:pic>
      <p:grpSp>
        <p:nvGrpSpPr>
          <p:cNvPr id="12" name="Groupe 11"/>
          <p:cNvGrpSpPr/>
          <p:nvPr/>
        </p:nvGrpSpPr>
        <p:grpSpPr>
          <a:xfrm>
            <a:off x="3078787" y="2705790"/>
            <a:ext cx="10314138" cy="6576322"/>
            <a:chOff x="4883158" y="2575034"/>
            <a:chExt cx="4260842" cy="2325824"/>
          </a:xfrm>
        </p:grpSpPr>
        <p:sp>
          <p:nvSpPr>
            <p:cNvPr id="54" name="Sous-titre 2"/>
            <p:cNvSpPr txBox="1">
              <a:spLocks/>
            </p:cNvSpPr>
            <p:nvPr/>
          </p:nvSpPr>
          <p:spPr>
            <a:xfrm>
              <a:off x="7068946" y="2793239"/>
              <a:ext cx="178970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kumimoji="0" lang="fr-FR" sz="3200" b="0" i="0" u="none" strike="noStrike" kern="0" cap="none" spc="0" normalizeH="0" baseline="0" noProof="0" dirty="0" smtClean="0">
                  <a:ln>
                    <a:noFill/>
                  </a:ln>
                  <a:solidFill>
                    <a:srgbClr val="191919"/>
                  </a:solidFill>
                  <a:effectLst/>
                  <a:uLnTx/>
                  <a:uFillTx/>
                  <a:latin typeface="Poppins"/>
                  <a:cs typeface="Poppins"/>
                  <a:sym typeface="Poppins"/>
                </a:rPr>
                <a:t>bâtiments</a:t>
              </a:r>
              <a:endParaRPr kumimoji="0" lang="fr-FR" sz="3200" b="0" i="0" u="none" strike="noStrike" kern="0" cap="none" spc="0" normalizeH="0" baseline="0" noProof="0" dirty="0">
                <a:ln>
                  <a:noFill/>
                </a:ln>
                <a:solidFill>
                  <a:srgbClr val="191919"/>
                </a:solidFill>
                <a:effectLst/>
                <a:uLnTx/>
                <a:uFillTx/>
                <a:latin typeface="Poppins"/>
                <a:cs typeface="Poppins"/>
                <a:sym typeface="Poppins"/>
              </a:endParaRPr>
            </a:p>
          </p:txBody>
        </p:sp>
        <p:sp>
          <p:nvSpPr>
            <p:cNvPr id="55" name="Titre 3"/>
            <p:cNvSpPr txBox="1">
              <a:spLocks/>
            </p:cNvSpPr>
            <p:nvPr/>
          </p:nvSpPr>
          <p:spPr>
            <a:xfrm>
              <a:off x="4883158" y="4380358"/>
              <a:ext cx="2384100" cy="52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lvl="0">
                <a:buClr>
                  <a:srgbClr val="191919"/>
                </a:buClr>
              </a:pPr>
              <a:r>
                <a:rPr lang="fr-FR" sz="4400" b="1" dirty="0">
                  <a:solidFill>
                    <a:srgbClr val="002060"/>
                  </a:solidFill>
                  <a:latin typeface="Book Antiqua" panose="02040602050305030304" pitchFamily="18" charset="0"/>
                </a:rPr>
                <a:t>1.175916</a:t>
              </a:r>
              <a:endParaRPr lang="fr-FR" sz="5400" b="1" dirty="0">
                <a:solidFill>
                  <a:srgbClr val="002060"/>
                </a:solidFill>
                <a:latin typeface="Book Antiqua" panose="02040602050305030304" pitchFamily="18" charset="0"/>
              </a:endParaRPr>
            </a:p>
          </p:txBody>
        </p:sp>
        <p:sp>
          <p:nvSpPr>
            <p:cNvPr id="56" name="Titre 4"/>
            <p:cNvSpPr txBox="1">
              <a:spLocks/>
            </p:cNvSpPr>
            <p:nvPr/>
          </p:nvSpPr>
          <p:spPr>
            <a:xfrm>
              <a:off x="4968086" y="3213297"/>
              <a:ext cx="2384425" cy="52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lvl="0">
                <a:buClr>
                  <a:srgbClr val="191919"/>
                </a:buClr>
              </a:pPr>
              <a:r>
                <a:rPr lang="fr-FR" sz="5400" b="1" dirty="0">
                  <a:solidFill>
                    <a:srgbClr val="002060"/>
                  </a:solidFill>
                  <a:latin typeface="Book Antiqua" panose="02040602050305030304" pitchFamily="18" charset="0"/>
                </a:rPr>
                <a:t>1540</a:t>
              </a:r>
              <a:endParaRPr kumimoji="0" lang="fr-FR" sz="2800" b="0" i="0" u="none" strike="noStrike" kern="0" cap="none" spc="0" normalizeH="0" baseline="0" noProof="0" dirty="0">
                <a:ln>
                  <a:noFill/>
                </a:ln>
                <a:solidFill>
                  <a:srgbClr val="0C2054"/>
                </a:solidFill>
                <a:effectLst/>
                <a:uLnTx/>
                <a:uFillTx/>
                <a:latin typeface="Montserrat ExtraBold"/>
                <a:sym typeface="Montserrat ExtraBold"/>
              </a:endParaRPr>
            </a:p>
          </p:txBody>
        </p:sp>
        <p:sp>
          <p:nvSpPr>
            <p:cNvPr id="57" name="Titre 4"/>
            <p:cNvSpPr txBox="1">
              <a:spLocks/>
            </p:cNvSpPr>
            <p:nvPr/>
          </p:nvSpPr>
          <p:spPr>
            <a:xfrm>
              <a:off x="4968086" y="3814111"/>
              <a:ext cx="2384425" cy="52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lvl="0">
                <a:buClr>
                  <a:srgbClr val="191919"/>
                </a:buClr>
              </a:pPr>
              <a:r>
                <a:rPr lang="fr-FR" b="1" dirty="0" smtClean="0">
                  <a:solidFill>
                    <a:srgbClr val="002060"/>
                  </a:solidFill>
                  <a:latin typeface="Book Antiqua" panose="02040602050305030304" pitchFamily="18" charset="0"/>
                </a:rPr>
                <a:t>5.403667 </a:t>
              </a:r>
              <a:r>
                <a:rPr lang="fr-FR" b="1" dirty="0" err="1" smtClean="0">
                  <a:solidFill>
                    <a:srgbClr val="002060"/>
                  </a:solidFill>
                  <a:latin typeface="Book Antiqua" panose="02040602050305030304" pitchFamily="18" charset="0"/>
                </a:rPr>
                <a:t>KBtu</a:t>
              </a:r>
              <a:endParaRPr lang="fr-FR" b="1" dirty="0">
                <a:solidFill>
                  <a:srgbClr val="002060"/>
                </a:solidFill>
                <a:latin typeface="Book Antiqua" panose="02040602050305030304" pitchFamily="18" charset="0"/>
              </a:endParaRPr>
            </a:p>
          </p:txBody>
        </p:sp>
        <p:cxnSp>
          <p:nvCxnSpPr>
            <p:cNvPr id="58" name="Connecteur droit 57"/>
            <p:cNvCxnSpPr/>
            <p:nvPr/>
          </p:nvCxnSpPr>
          <p:spPr>
            <a:xfrm>
              <a:off x="5301200" y="2575034"/>
              <a:ext cx="3842800" cy="0"/>
            </a:xfrm>
            <a:prstGeom prst="line">
              <a:avLst/>
            </a:prstGeom>
            <a:noFill/>
            <a:ln w="38100" cap="flat" cmpd="sng" algn="ctr">
              <a:solidFill>
                <a:srgbClr val="263238"/>
              </a:solidFill>
              <a:prstDash val="solid"/>
            </a:ln>
            <a:effectLst>
              <a:outerShdw blurRad="40000" dist="23000" dir="5400000" rotWithShape="0">
                <a:srgbClr val="000000">
                  <a:alpha val="35000"/>
                </a:srgbClr>
              </a:outerShdw>
            </a:effectLst>
          </p:spPr>
        </p:cxnSp>
        <p:sp>
          <p:nvSpPr>
            <p:cNvPr id="59" name="Titre 4"/>
            <p:cNvSpPr txBox="1">
              <a:spLocks/>
            </p:cNvSpPr>
            <p:nvPr/>
          </p:nvSpPr>
          <p:spPr>
            <a:xfrm>
              <a:off x="4968086" y="2714705"/>
              <a:ext cx="2384425" cy="52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ExtraBold"/>
                <a:buNone/>
                <a:defRPr sz="40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fr-FR" sz="5400" b="1" kern="0" dirty="0" smtClean="0">
                  <a:solidFill>
                    <a:srgbClr val="002060"/>
                  </a:solidFill>
                  <a:latin typeface="Book Antiqua" panose="02040602050305030304" pitchFamily="18" charset="0"/>
                  <a:cs typeface="Arial"/>
                  <a:sym typeface="Arial"/>
                </a:rPr>
                <a:t>3376</a:t>
              </a:r>
              <a:endParaRPr lang="fr-FR" sz="2400" b="1" kern="0" dirty="0">
                <a:latin typeface="Tw Cen MT" panose="020B0602020104020603" pitchFamily="34" charset="0"/>
              </a:endParaRPr>
            </a:p>
          </p:txBody>
        </p:sp>
        <p:cxnSp>
          <p:nvCxnSpPr>
            <p:cNvPr id="60" name="Connecteur droit 59"/>
            <p:cNvCxnSpPr/>
            <p:nvPr/>
          </p:nvCxnSpPr>
          <p:spPr>
            <a:xfrm>
              <a:off x="5360172" y="3213297"/>
              <a:ext cx="3612712" cy="0"/>
            </a:xfrm>
            <a:prstGeom prst="line">
              <a:avLst/>
            </a:prstGeom>
            <a:noFill/>
            <a:ln w="25400" cap="flat" cmpd="sng" algn="ctr">
              <a:solidFill>
                <a:srgbClr val="002060"/>
              </a:solidFill>
              <a:prstDash val="solid"/>
            </a:ln>
            <a:effectLst>
              <a:outerShdw blurRad="40000" dist="20000" dir="5400000" rotWithShape="0">
                <a:srgbClr val="000000">
                  <a:alpha val="38000"/>
                </a:srgbClr>
              </a:outerShdw>
            </a:effectLst>
          </p:spPr>
        </p:cxnSp>
        <p:sp>
          <p:nvSpPr>
            <p:cNvPr id="61" name="Sous-titre 2"/>
            <p:cNvSpPr txBox="1">
              <a:spLocks/>
            </p:cNvSpPr>
            <p:nvPr/>
          </p:nvSpPr>
          <p:spPr>
            <a:xfrm>
              <a:off x="7068945" y="3301757"/>
              <a:ext cx="178970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kumimoji="0" lang="fr-FR" sz="2800" b="0" i="0" u="none" strike="noStrike" kern="0" cap="none" spc="0" normalizeH="0" baseline="0" noProof="0" dirty="0" smtClean="0">
                  <a:ln>
                    <a:noFill/>
                  </a:ln>
                  <a:solidFill>
                    <a:srgbClr val="191919"/>
                  </a:solidFill>
                  <a:effectLst/>
                  <a:uLnTx/>
                  <a:uFillTx/>
                  <a:latin typeface="Poppins"/>
                  <a:cs typeface="Poppins"/>
                  <a:sym typeface="Poppins"/>
                </a:rPr>
                <a:t>Bâtiments non destinés</a:t>
              </a:r>
              <a:r>
                <a:rPr kumimoji="0" lang="fr-FR" sz="2800" b="0" i="0" u="none" strike="noStrike" kern="0" cap="none" spc="0" normalizeH="0" noProof="0" dirty="0" smtClean="0">
                  <a:ln>
                    <a:noFill/>
                  </a:ln>
                  <a:solidFill>
                    <a:srgbClr val="191919"/>
                  </a:solidFill>
                  <a:effectLst/>
                  <a:uLnTx/>
                  <a:uFillTx/>
                  <a:latin typeface="Poppins"/>
                  <a:cs typeface="Poppins"/>
                  <a:sym typeface="Poppins"/>
                </a:rPr>
                <a:t> à l’Habitation</a:t>
              </a:r>
              <a:endParaRPr kumimoji="0" lang="fr-FR" sz="2800" b="0" i="0" u="none" strike="noStrike" kern="0" cap="none" spc="0" normalizeH="0" baseline="0" noProof="0" dirty="0">
                <a:ln>
                  <a:noFill/>
                </a:ln>
                <a:solidFill>
                  <a:srgbClr val="191919"/>
                </a:solidFill>
                <a:effectLst/>
                <a:uLnTx/>
                <a:uFillTx/>
                <a:latin typeface="Poppins"/>
                <a:cs typeface="Poppins"/>
                <a:sym typeface="Poppins"/>
              </a:endParaRPr>
            </a:p>
          </p:txBody>
        </p:sp>
        <p:sp>
          <p:nvSpPr>
            <p:cNvPr id="62" name="Sous-titre 2"/>
            <p:cNvSpPr txBox="1">
              <a:spLocks/>
            </p:cNvSpPr>
            <p:nvPr/>
          </p:nvSpPr>
          <p:spPr>
            <a:xfrm>
              <a:off x="7068944" y="3921602"/>
              <a:ext cx="190393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lang="fr-FR" sz="2800" kern="0" dirty="0" smtClean="0">
                  <a:solidFill>
                    <a:srgbClr val="191919"/>
                  </a:solidFill>
                </a:rPr>
                <a:t>Consommation moyenne d‘énergie</a:t>
              </a:r>
            </a:p>
          </p:txBody>
        </p:sp>
        <p:sp>
          <p:nvSpPr>
            <p:cNvPr id="63" name="Sous-titre 2"/>
            <p:cNvSpPr txBox="1">
              <a:spLocks/>
            </p:cNvSpPr>
            <p:nvPr/>
          </p:nvSpPr>
          <p:spPr>
            <a:xfrm>
              <a:off x="7068945" y="4459126"/>
              <a:ext cx="1789709" cy="3745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marL="457200" marR="0" lvl="0" indent="-317500" algn="ctr" defTabSz="914400" rtl="0" eaLnBrk="1" fontAlgn="auto" latinLnBrk="0" hangingPunct="1">
                <a:lnSpc>
                  <a:spcPct val="100000"/>
                </a:lnSpc>
                <a:spcBef>
                  <a:spcPts val="0"/>
                </a:spcBef>
                <a:spcAft>
                  <a:spcPts val="0"/>
                </a:spcAft>
                <a:buClr>
                  <a:srgbClr val="0C2054"/>
                </a:buClr>
                <a:buSzPts val="1400"/>
                <a:buFont typeface="Poppins"/>
                <a:buNone/>
                <a:tabLst/>
                <a:defRPr/>
              </a:pPr>
              <a:r>
                <a:rPr lang="fr-FR" sz="2800" kern="0" dirty="0" smtClean="0">
                  <a:solidFill>
                    <a:srgbClr val="191919"/>
                  </a:solidFill>
                </a:rPr>
                <a:t>Emission moyenne de gaz à effet de serre</a:t>
              </a:r>
              <a:endParaRPr lang="fr-FR" sz="2800" kern="0" dirty="0">
                <a:solidFill>
                  <a:srgbClr val="191919"/>
                </a:solidFill>
              </a:endParaRPr>
            </a:p>
          </p:txBody>
        </p:sp>
        <p:cxnSp>
          <p:nvCxnSpPr>
            <p:cNvPr id="64" name="Connecteur droit 63"/>
            <p:cNvCxnSpPr/>
            <p:nvPr/>
          </p:nvCxnSpPr>
          <p:spPr>
            <a:xfrm>
              <a:off x="5343675" y="3804943"/>
              <a:ext cx="3612712" cy="0"/>
            </a:xfrm>
            <a:prstGeom prst="line">
              <a:avLst/>
            </a:prstGeom>
            <a:noFill/>
            <a:ln w="25400" cap="flat" cmpd="sng" algn="ctr">
              <a:solidFill>
                <a:srgbClr val="002060"/>
              </a:solidFill>
              <a:prstDash val="solid"/>
            </a:ln>
            <a:effectLst>
              <a:outerShdw blurRad="40000" dist="20000" dir="5400000" rotWithShape="0">
                <a:srgbClr val="000000">
                  <a:alpha val="38000"/>
                </a:srgbClr>
              </a:outerShdw>
            </a:effectLst>
          </p:spPr>
        </p:cxnSp>
        <p:cxnSp>
          <p:nvCxnSpPr>
            <p:cNvPr id="65" name="Connecteur droit 64"/>
            <p:cNvCxnSpPr/>
            <p:nvPr/>
          </p:nvCxnSpPr>
          <p:spPr>
            <a:xfrm>
              <a:off x="5360172" y="4367060"/>
              <a:ext cx="3612712" cy="0"/>
            </a:xfrm>
            <a:prstGeom prst="line">
              <a:avLst/>
            </a:prstGeom>
            <a:noFill/>
            <a:ln w="25400" cap="flat" cmpd="sng" algn="ctr">
              <a:solidFill>
                <a:srgbClr val="002060"/>
              </a:solidFill>
              <a:prstDash val="solid"/>
            </a:ln>
            <a:effectLst>
              <a:outerShdw blurRad="40000" dist="20000" dir="5400000" rotWithShape="0">
                <a:srgbClr val="000000">
                  <a:alpha val="38000"/>
                </a:srgbClr>
              </a:outerShdw>
            </a:effectLst>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171456" y="266700"/>
            <a:ext cx="9135755" cy="1001813"/>
          </a:xfrm>
          <a:prstGeom prst="rect">
            <a:avLst/>
          </a:prstGeom>
        </p:spPr>
        <p:txBody>
          <a:bodyPr lIns="0" tIns="0" rIns="0" bIns="0" rtlCol="0" anchor="t">
            <a:spAutoFit/>
          </a:bodyPr>
          <a:lstStyle/>
          <a:p>
            <a:pPr algn="ctr">
              <a:lnSpc>
                <a:spcPts val="8400"/>
              </a:lnSpc>
            </a:pPr>
            <a:r>
              <a:rPr lang="fr-FR" sz="5400" spc="400" dirty="0" smtClean="0">
                <a:solidFill>
                  <a:srgbClr val="2B4A9D"/>
                </a:solidFill>
                <a:latin typeface="Poppins Ultra-Bold"/>
              </a:rPr>
              <a:t>Quelques illustrations</a:t>
            </a:r>
            <a:endParaRPr lang="en-US" sz="54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pic>
        <p:nvPicPr>
          <p:cNvPr id="13" name="Image 12"/>
          <p:cNvPicPr>
            <a:picLocks noChangeAspect="1"/>
          </p:cNvPicPr>
          <p:nvPr/>
        </p:nvPicPr>
        <p:blipFill>
          <a:blip r:embed="rId2"/>
          <a:stretch>
            <a:fillRect/>
          </a:stretch>
        </p:blipFill>
        <p:spPr>
          <a:xfrm>
            <a:off x="20782" y="2098945"/>
            <a:ext cx="6708339" cy="6702155"/>
          </a:xfrm>
          <a:prstGeom prst="rect">
            <a:avLst/>
          </a:prstGeom>
        </p:spPr>
      </p:pic>
      <p:pic>
        <p:nvPicPr>
          <p:cNvPr id="14" name="Image 13"/>
          <p:cNvPicPr>
            <a:picLocks noChangeAspect="1"/>
          </p:cNvPicPr>
          <p:nvPr/>
        </p:nvPicPr>
        <p:blipFill>
          <a:blip r:embed="rId3"/>
          <a:stretch>
            <a:fillRect/>
          </a:stretch>
        </p:blipFill>
        <p:spPr>
          <a:xfrm>
            <a:off x="6662391" y="2476500"/>
            <a:ext cx="5285108" cy="6172200"/>
          </a:xfrm>
          <a:prstGeom prst="rect">
            <a:avLst/>
          </a:prstGeom>
        </p:spPr>
      </p:pic>
      <p:sp>
        <p:nvSpPr>
          <p:cNvPr id="15" name="ZoneTexte 14"/>
          <p:cNvSpPr txBox="1"/>
          <p:nvPr/>
        </p:nvSpPr>
        <p:spPr>
          <a:xfrm>
            <a:off x="7050694" y="1683446"/>
            <a:ext cx="4495800" cy="830997"/>
          </a:xfrm>
          <a:prstGeom prst="rect">
            <a:avLst/>
          </a:prstGeom>
          <a:noFill/>
        </p:spPr>
        <p:txBody>
          <a:bodyPr wrap="square" rtlCol="0">
            <a:spAutoFit/>
          </a:bodyPr>
          <a:lstStyle/>
          <a:p>
            <a:r>
              <a:rPr lang="fr-FR" sz="2400" dirty="0"/>
              <a:t>C</a:t>
            </a:r>
            <a:r>
              <a:rPr lang="fr-FR" sz="2400" dirty="0" smtClean="0"/>
              <a:t>onsommation </a:t>
            </a:r>
            <a:r>
              <a:rPr lang="fr-FR" sz="2400" dirty="0"/>
              <a:t>d'énergie en fonction du nombre de </a:t>
            </a:r>
            <a:r>
              <a:rPr lang="fr-FR" sz="2400" dirty="0" smtClean="0"/>
              <a:t>bâtiments</a:t>
            </a:r>
            <a:endParaRPr lang="fr-FR" sz="2400" dirty="0"/>
          </a:p>
        </p:txBody>
      </p:sp>
    </p:spTree>
    <p:extLst>
      <p:ext uri="{BB962C8B-B14F-4D97-AF65-F5344CB8AC3E}">
        <p14:creationId xmlns:p14="http://schemas.microsoft.com/office/powerpoint/2010/main" val="184774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143419" y="8043030"/>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id="8" name="Group 8"/>
          <p:cNvGrpSpPr/>
          <p:nvPr/>
        </p:nvGrpSpPr>
        <p:grpSpPr>
          <a:xfrm rot="2700000">
            <a:off x="11143419" y="-3920369"/>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id="16" name="TextBox 16"/>
          <p:cNvSpPr txBox="1"/>
          <p:nvPr/>
        </p:nvSpPr>
        <p:spPr>
          <a:xfrm>
            <a:off x="1171456" y="266700"/>
            <a:ext cx="9135755" cy="1001813"/>
          </a:xfrm>
          <a:prstGeom prst="rect">
            <a:avLst/>
          </a:prstGeom>
        </p:spPr>
        <p:txBody>
          <a:bodyPr lIns="0" tIns="0" rIns="0" bIns="0" rtlCol="0" anchor="t">
            <a:spAutoFit/>
          </a:bodyPr>
          <a:lstStyle/>
          <a:p>
            <a:pPr algn="ctr">
              <a:lnSpc>
                <a:spcPts val="8400"/>
              </a:lnSpc>
            </a:pPr>
            <a:r>
              <a:rPr lang="fr-FR" sz="5400" spc="400" dirty="0" smtClean="0">
                <a:solidFill>
                  <a:srgbClr val="2B4A9D"/>
                </a:solidFill>
                <a:latin typeface="Poppins Ultra-Bold"/>
              </a:rPr>
              <a:t>Quelques illustrations</a:t>
            </a:r>
            <a:endParaRPr lang="en-US" sz="5400" spc="400" dirty="0">
              <a:solidFill>
                <a:srgbClr val="2B4A9D"/>
              </a:solidFill>
              <a:latin typeface="Poppins Ultra-Bold"/>
            </a:endParaRPr>
          </a:p>
        </p:txBody>
      </p:sp>
      <p:grpSp>
        <p:nvGrpSpPr>
          <p:cNvPr id="18" name="Group 18"/>
          <p:cNvGrpSpPr/>
          <p:nvPr/>
        </p:nvGrpSpPr>
        <p:grpSpPr>
          <a:xfrm rot="5400000">
            <a:off x="-1309" y="1309"/>
            <a:ext cx="1635964" cy="1633346"/>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sp>
      </p:grpSp>
      <p:sp>
        <p:nvSpPr>
          <p:cNvPr id="15" name="ZoneTexte 14"/>
          <p:cNvSpPr txBox="1"/>
          <p:nvPr/>
        </p:nvSpPr>
        <p:spPr>
          <a:xfrm>
            <a:off x="7703265" y="1857595"/>
            <a:ext cx="5207892" cy="830997"/>
          </a:xfrm>
          <a:prstGeom prst="rect">
            <a:avLst/>
          </a:prstGeom>
          <a:noFill/>
        </p:spPr>
        <p:txBody>
          <a:bodyPr wrap="square" rtlCol="0">
            <a:spAutoFit/>
          </a:bodyPr>
          <a:lstStyle/>
          <a:p>
            <a:r>
              <a:rPr lang="fr-FR" sz="2400" dirty="0" err="1"/>
              <a:t>Boxplot</a:t>
            </a:r>
            <a:r>
              <a:rPr lang="fr-FR" sz="2400" dirty="0"/>
              <a:t> de la consommation annuelle </a:t>
            </a:r>
            <a:r>
              <a:rPr lang="fr-FR" sz="2400" dirty="0" err="1"/>
              <a:t>énergetique</a:t>
            </a:r>
            <a:r>
              <a:rPr lang="fr-FR" sz="2400" dirty="0"/>
              <a:t> selon le Quartier</a:t>
            </a:r>
          </a:p>
        </p:txBody>
      </p:sp>
      <p:pic>
        <p:nvPicPr>
          <p:cNvPr id="10" name="Image 9"/>
          <p:cNvPicPr>
            <a:picLocks noChangeAspect="1"/>
          </p:cNvPicPr>
          <p:nvPr/>
        </p:nvPicPr>
        <p:blipFill>
          <a:blip r:embed="rId2"/>
          <a:stretch>
            <a:fillRect/>
          </a:stretch>
        </p:blipFill>
        <p:spPr>
          <a:xfrm>
            <a:off x="6856321" y="2817514"/>
            <a:ext cx="5977783" cy="7003775"/>
          </a:xfrm>
          <a:prstGeom prst="rect">
            <a:avLst/>
          </a:prstGeom>
        </p:spPr>
      </p:pic>
      <p:pic>
        <p:nvPicPr>
          <p:cNvPr id="11" name="Image 10"/>
          <p:cNvPicPr>
            <a:picLocks noChangeAspect="1"/>
          </p:cNvPicPr>
          <p:nvPr/>
        </p:nvPicPr>
        <p:blipFill>
          <a:blip r:embed="rId3"/>
          <a:stretch>
            <a:fillRect/>
          </a:stretch>
        </p:blipFill>
        <p:spPr>
          <a:xfrm>
            <a:off x="158277" y="2671274"/>
            <a:ext cx="5887070" cy="6839949"/>
          </a:xfrm>
          <a:prstGeom prst="rect">
            <a:avLst/>
          </a:prstGeom>
        </p:spPr>
      </p:pic>
      <p:sp>
        <p:nvSpPr>
          <p:cNvPr id="20" name="ZoneTexte 19"/>
          <p:cNvSpPr txBox="1"/>
          <p:nvPr/>
        </p:nvSpPr>
        <p:spPr>
          <a:xfrm>
            <a:off x="990163" y="1738120"/>
            <a:ext cx="5207892" cy="830997"/>
          </a:xfrm>
          <a:prstGeom prst="rect">
            <a:avLst/>
          </a:prstGeom>
          <a:noFill/>
        </p:spPr>
        <p:txBody>
          <a:bodyPr wrap="square" rtlCol="0">
            <a:spAutoFit/>
          </a:bodyPr>
          <a:lstStyle/>
          <a:p>
            <a:r>
              <a:rPr lang="fr-FR" sz="2400" dirty="0" err="1" smtClean="0"/>
              <a:t>Boxplot</a:t>
            </a:r>
            <a:r>
              <a:rPr lang="fr-FR" sz="2400" dirty="0" smtClean="0"/>
              <a:t> de la consommation annuelle </a:t>
            </a:r>
            <a:r>
              <a:rPr lang="fr-FR" sz="2400" dirty="0" err="1" smtClean="0"/>
              <a:t>énergetique</a:t>
            </a:r>
            <a:r>
              <a:rPr lang="fr-FR" sz="2400" dirty="0"/>
              <a:t>  selon l'utilisation principale</a:t>
            </a:r>
          </a:p>
        </p:txBody>
      </p:sp>
    </p:spTree>
    <p:extLst>
      <p:ext uri="{BB962C8B-B14F-4D97-AF65-F5344CB8AC3E}">
        <p14:creationId xmlns:p14="http://schemas.microsoft.com/office/powerpoint/2010/main" val="303184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5021" y="-2492352"/>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id="4" name="Group 4"/>
          <p:cNvGrpSpPr/>
          <p:nvPr/>
        </p:nvGrpSpPr>
        <p:grpSpPr>
          <a:xfrm>
            <a:off x="718459" y="566151"/>
            <a:ext cx="1034142"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sp>
      </p:grpSp>
      <p:grpSp>
        <p:nvGrpSpPr>
          <p:cNvPr id="8" name="Group 8"/>
          <p:cNvGrpSpPr/>
          <p:nvPr/>
        </p:nvGrpSpPr>
        <p:grpSpPr>
          <a:xfrm>
            <a:off x="3336986" y="-9994"/>
            <a:ext cx="14951014" cy="417760"/>
            <a:chOff x="0" y="0"/>
            <a:chExt cx="5454170" cy="152400"/>
          </a:xfrm>
        </p:grpSpPr>
        <p:sp>
          <p:nvSpPr>
            <p:cNvPr id="9" name="Freeform 9"/>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sp>
      </p:grpSp>
      <p:sp>
        <p:nvSpPr>
          <p:cNvPr id="14" name="TextBox 16"/>
          <p:cNvSpPr txBox="1"/>
          <p:nvPr/>
        </p:nvSpPr>
        <p:spPr>
          <a:xfrm>
            <a:off x="5562600" y="581214"/>
            <a:ext cx="9135755" cy="1001813"/>
          </a:xfrm>
          <a:prstGeom prst="rect">
            <a:avLst/>
          </a:prstGeom>
        </p:spPr>
        <p:txBody>
          <a:bodyPr lIns="0" tIns="0" rIns="0" bIns="0" rtlCol="0" anchor="t">
            <a:spAutoFit/>
          </a:bodyPr>
          <a:lstStyle/>
          <a:p>
            <a:pPr algn="ctr">
              <a:lnSpc>
                <a:spcPts val="8400"/>
              </a:lnSpc>
            </a:pPr>
            <a:r>
              <a:rPr lang="fr-FR" sz="5400" spc="400" dirty="0" smtClean="0">
                <a:solidFill>
                  <a:srgbClr val="2B4A9D"/>
                </a:solidFill>
                <a:latin typeface="Poppins Ultra-Bold"/>
              </a:rPr>
              <a:t>Quelques illustrations</a:t>
            </a:r>
            <a:endParaRPr lang="en-US" sz="5400" spc="400" dirty="0">
              <a:solidFill>
                <a:srgbClr val="2B4A9D"/>
              </a:solidFill>
              <a:latin typeface="Poppins Ultra-Bold"/>
            </a:endParaRPr>
          </a:p>
        </p:txBody>
      </p:sp>
      <p:pic>
        <p:nvPicPr>
          <p:cNvPr id="11" name="Image 10"/>
          <p:cNvPicPr>
            <a:picLocks noChangeAspect="1"/>
          </p:cNvPicPr>
          <p:nvPr/>
        </p:nvPicPr>
        <p:blipFill>
          <a:blip r:embed="rId2"/>
          <a:stretch>
            <a:fillRect/>
          </a:stretch>
        </p:blipFill>
        <p:spPr>
          <a:xfrm>
            <a:off x="4112879" y="1756475"/>
            <a:ext cx="12035195" cy="8346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7834" y="2425592"/>
            <a:ext cx="9968424" cy="1259922"/>
            <a:chOff x="0" y="0"/>
            <a:chExt cx="3636508" cy="459623"/>
          </a:xfrm>
        </p:grpSpPr>
        <p:sp>
          <p:nvSpPr>
            <p:cNvPr id="3" name="Freeform 3"/>
            <p:cNvSpPr/>
            <p:nvPr/>
          </p:nvSpPr>
          <p:spPr>
            <a:xfrm>
              <a:off x="0" y="0"/>
              <a:ext cx="3636508" cy="459623"/>
            </a:xfrm>
            <a:custGeom>
              <a:avLst/>
              <a:gdLst/>
              <a:ahLst/>
              <a:cxnLst/>
              <a:rect l="l" t="t" r="r" b="b"/>
              <a:pathLst>
                <a:path w="3636508" h="459623">
                  <a:moveTo>
                    <a:pt x="0" y="0"/>
                  </a:moveTo>
                  <a:lnTo>
                    <a:pt x="3636508" y="0"/>
                  </a:lnTo>
                  <a:lnTo>
                    <a:pt x="3636508" y="459623"/>
                  </a:lnTo>
                  <a:lnTo>
                    <a:pt x="0" y="459623"/>
                  </a:lnTo>
                  <a:close/>
                </a:path>
              </a:pathLst>
            </a:custGeom>
            <a:solidFill>
              <a:srgbClr val="2B4A9D"/>
            </a:solidFill>
          </p:spPr>
        </p:sp>
      </p:grpSp>
      <p:grpSp>
        <p:nvGrpSpPr>
          <p:cNvPr id="4" name="Group 4"/>
          <p:cNvGrpSpPr/>
          <p:nvPr/>
        </p:nvGrpSpPr>
        <p:grpSpPr>
          <a:xfrm rot="-2700000">
            <a:off x="-3283041" y="-3283041"/>
            <a:ext cx="6566081" cy="656608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6" name="Group 6"/>
          <p:cNvGrpSpPr/>
          <p:nvPr/>
        </p:nvGrpSpPr>
        <p:grpSpPr>
          <a:xfrm rot="2700000">
            <a:off x="-2926440" y="-2926440"/>
            <a:ext cx="5852880" cy="585288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8" name="Group 8"/>
          <p:cNvGrpSpPr/>
          <p:nvPr/>
        </p:nvGrpSpPr>
        <p:grpSpPr>
          <a:xfrm rot="-2700000">
            <a:off x="-3283041" y="7003959"/>
            <a:ext cx="6566081" cy="656608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0" name="Group 10"/>
          <p:cNvGrpSpPr/>
          <p:nvPr/>
        </p:nvGrpSpPr>
        <p:grpSpPr>
          <a:xfrm rot="2700000">
            <a:off x="-2926440" y="7360560"/>
            <a:ext cx="5852880" cy="585288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12" name="Group 12"/>
          <p:cNvGrpSpPr/>
          <p:nvPr/>
        </p:nvGrpSpPr>
        <p:grpSpPr>
          <a:xfrm rot="-2700000">
            <a:off x="-3283041" y="8117325"/>
            <a:ext cx="6566081" cy="6566081"/>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sp>
      </p:grpSp>
      <p:grpSp>
        <p:nvGrpSpPr>
          <p:cNvPr id="14" name="Group 14"/>
          <p:cNvGrpSpPr/>
          <p:nvPr/>
        </p:nvGrpSpPr>
        <p:grpSpPr>
          <a:xfrm rot="2700000">
            <a:off x="-2926440" y="8473925"/>
            <a:ext cx="5852880" cy="585288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id="17" name="TextBox 17"/>
          <p:cNvSpPr txBox="1"/>
          <p:nvPr/>
        </p:nvSpPr>
        <p:spPr>
          <a:xfrm>
            <a:off x="457200" y="3742663"/>
            <a:ext cx="9672126" cy="2154436"/>
          </a:xfrm>
          <a:prstGeom prst="rect">
            <a:avLst/>
          </a:prstGeom>
        </p:spPr>
        <p:txBody>
          <a:bodyPr wrap="square" lIns="0" tIns="0" rIns="0" bIns="0" rtlCol="0" anchor="t">
            <a:spAutoFit/>
          </a:bodyPr>
          <a:lstStyle/>
          <a:p>
            <a:pPr algn="ctr">
              <a:lnSpc>
                <a:spcPts val="8400"/>
              </a:lnSpc>
            </a:pPr>
            <a:r>
              <a:rPr lang="fr-FR" sz="8000" spc="400" dirty="0" smtClean="0">
                <a:solidFill>
                  <a:srgbClr val="2B4A9D"/>
                </a:solidFill>
                <a:latin typeface="Poppins Ultra-Bold"/>
              </a:rPr>
              <a:t>Apurement et transformations</a:t>
            </a:r>
            <a:endParaRPr lang="fr-FR" sz="8000" spc="400" dirty="0">
              <a:solidFill>
                <a:srgbClr val="2B4A9D"/>
              </a:solidFill>
              <a:latin typeface="Poppins Ultra-Bold"/>
            </a:endParaRPr>
          </a:p>
        </p:txBody>
      </p:sp>
      <p:sp>
        <p:nvSpPr>
          <p:cNvPr id="18" name="TextBox 18"/>
          <p:cNvSpPr txBox="1"/>
          <p:nvPr/>
        </p:nvSpPr>
        <p:spPr>
          <a:xfrm>
            <a:off x="3997858" y="2523496"/>
            <a:ext cx="2528376" cy="1095172"/>
          </a:xfrm>
          <a:prstGeom prst="rect">
            <a:avLst/>
          </a:prstGeom>
        </p:spPr>
        <p:txBody>
          <a:bodyPr lIns="0" tIns="0" rIns="0" bIns="0" rtlCol="0" anchor="t">
            <a:spAutoFit/>
          </a:bodyPr>
          <a:lstStyle/>
          <a:p>
            <a:pPr algn="ctr">
              <a:lnSpc>
                <a:spcPts val="8400"/>
              </a:lnSpc>
            </a:pPr>
            <a:r>
              <a:rPr lang="en-US" sz="8000" spc="400" dirty="0">
                <a:solidFill>
                  <a:srgbClr val="FFFFFF"/>
                </a:solidFill>
                <a:latin typeface="Poppins Heavy"/>
              </a:rPr>
              <a:t>2</a:t>
            </a:r>
          </a:p>
        </p:txBody>
      </p:sp>
      <p:grpSp>
        <p:nvGrpSpPr>
          <p:cNvPr id="19" name="Group 19"/>
          <p:cNvGrpSpPr/>
          <p:nvPr/>
        </p:nvGrpSpPr>
        <p:grpSpPr>
          <a:xfrm>
            <a:off x="10129326" y="0"/>
            <a:ext cx="8158674" cy="10287000"/>
            <a:chOff x="0" y="0"/>
            <a:chExt cx="2976306" cy="3752725"/>
          </a:xfrm>
        </p:grpSpPr>
        <p:sp>
          <p:nvSpPr>
            <p:cNvPr id="20" name="Freeform 20"/>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sp>
      </p:grpSp>
      <p:sp>
        <p:nvSpPr>
          <p:cNvPr id="21" name="Freeform 21"/>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868</Words>
  <Application>Microsoft Office PowerPoint</Application>
  <PresentationFormat>Personnalisé</PresentationFormat>
  <Paragraphs>191</Paragraphs>
  <Slides>23</Slides>
  <Notes>0</Notes>
  <HiddenSlides>0</HiddenSlides>
  <MMClips>0</MMClips>
  <ScaleCrop>false</ScaleCrop>
  <HeadingPairs>
    <vt:vector size="8" baseType="variant">
      <vt:variant>
        <vt:lpstr>Polices utilisées</vt:lpstr>
      </vt:variant>
      <vt:variant>
        <vt:i4>16</vt:i4>
      </vt:variant>
      <vt:variant>
        <vt:lpstr>Thème</vt:lpstr>
      </vt:variant>
      <vt:variant>
        <vt:i4>1</vt:i4>
      </vt:variant>
      <vt:variant>
        <vt:lpstr>Serveurs OLE incorporés</vt:lpstr>
      </vt:variant>
      <vt:variant>
        <vt:i4>1</vt:i4>
      </vt:variant>
      <vt:variant>
        <vt:lpstr>Titres des diapositives</vt:lpstr>
      </vt:variant>
      <vt:variant>
        <vt:i4>23</vt:i4>
      </vt:variant>
    </vt:vector>
  </HeadingPairs>
  <TitlesOfParts>
    <vt:vector size="41" baseType="lpstr">
      <vt:lpstr>Book Antiqua</vt:lpstr>
      <vt:lpstr>Montserrat ExtraBold</vt:lpstr>
      <vt:lpstr>Georgia</vt:lpstr>
      <vt:lpstr>Poppins</vt:lpstr>
      <vt:lpstr>Poppins Heavy</vt:lpstr>
      <vt:lpstr>Poppins Ultra-Bold</vt:lpstr>
      <vt:lpstr>Lato</vt:lpstr>
      <vt:lpstr>Lato Italics</vt:lpstr>
      <vt:lpstr>Lato Bold</vt:lpstr>
      <vt:lpstr>Wingdings</vt:lpstr>
      <vt:lpstr>Arial</vt:lpstr>
      <vt:lpstr>Calibri</vt:lpstr>
      <vt:lpstr>Roboto</vt:lpstr>
      <vt:lpstr>Times New Roman</vt:lpstr>
      <vt:lpstr>Varela Round</vt:lpstr>
      <vt:lpstr>Tw Cen MT</vt:lpstr>
      <vt:lpstr>Office Theme</vt:lpstr>
      <vt:lpstr>Feuille de calcul Microsoft Excel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Simple et Basique Diagonale Blocs Bleu</dc:title>
  <dc:creator>LENOVO</dc:creator>
  <cp:lastModifiedBy>JAXU</cp:lastModifiedBy>
  <cp:revision>55</cp:revision>
  <dcterms:created xsi:type="dcterms:W3CDTF">2006-08-16T00:00:00Z</dcterms:created>
  <dcterms:modified xsi:type="dcterms:W3CDTF">2024-02-06T01:09:16Z</dcterms:modified>
  <dc:identifier>DAF1LBinRwQ</dc:identifier>
</cp:coreProperties>
</file>